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0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we need to number the projects somehow?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8367" y="6423497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"/>
          <p:cNvSpPr/>
          <p:nvPr/>
        </p:nvSpPr>
        <p:spPr>
          <a:xfrm>
            <a:off x="1463" y="857250"/>
            <a:ext cx="9144001" cy="5143500"/>
          </a:xfrm>
          <a:prstGeom prst="rect">
            <a:avLst/>
          </a:prstGeom>
          <a:solidFill>
            <a:srgbClr val="08BED5"/>
          </a:solidFill>
          <a:ln w="3175">
            <a:miter lim="400000"/>
          </a:ln>
        </p:spPr>
        <p:txBody>
          <a:bodyPr lIns="20795" tIns="20795" rIns="20795" bIns="20795"/>
          <a:lstStyle/>
          <a:p>
            <a:pPr defTabSz="416103">
              <a:defRPr sz="1000">
                <a:solidFill>
                  <a:srgbClr val="40C4FF"/>
                </a:solidFill>
              </a:defRPr>
            </a:pPr>
            <a:endParaRPr sz="750"/>
          </a:p>
        </p:txBody>
      </p:sp>
      <p:sp>
        <p:nvSpPr>
          <p:cNvPr id="102" name="Triangle"/>
          <p:cNvSpPr/>
          <p:nvPr/>
        </p:nvSpPr>
        <p:spPr>
          <a:xfrm>
            <a:off x="8500242" y="856495"/>
            <a:ext cx="5777" cy="5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44" y="0"/>
                </a:moveTo>
                <a:lnTo>
                  <a:pt x="0" y="0"/>
                </a:lnTo>
                <a:lnTo>
                  <a:pt x="21600" y="21600"/>
                </a:lnTo>
                <a:lnTo>
                  <a:pt x="17344" y="0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20795" tIns="20795" rIns="20795" bIns="20795"/>
          <a:lstStyle/>
          <a:p>
            <a:pPr defTabSz="416103">
              <a:defRPr sz="1000"/>
            </a:pPr>
            <a:endParaRPr sz="750"/>
          </a:p>
        </p:txBody>
      </p:sp>
      <p:sp>
        <p:nvSpPr>
          <p:cNvPr id="103" name="Shape"/>
          <p:cNvSpPr/>
          <p:nvPr/>
        </p:nvSpPr>
        <p:spPr>
          <a:xfrm>
            <a:off x="3649982" y="858519"/>
            <a:ext cx="5022194" cy="167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4" y="0"/>
                </a:moveTo>
                <a:lnTo>
                  <a:pt x="30" y="0"/>
                </a:lnTo>
                <a:lnTo>
                  <a:pt x="0" y="190"/>
                </a:lnTo>
                <a:lnTo>
                  <a:pt x="21600" y="21600"/>
                </a:lnTo>
                <a:lnTo>
                  <a:pt x="19744" y="0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20795" tIns="20795" rIns="20795" bIns="20795"/>
          <a:lstStyle/>
          <a:p>
            <a:pPr defTabSz="416103">
              <a:defRPr sz="1000"/>
            </a:pPr>
            <a:endParaRPr sz="750"/>
          </a:p>
        </p:txBody>
      </p:sp>
      <p:sp>
        <p:nvSpPr>
          <p:cNvPr id="104" name="Triangle"/>
          <p:cNvSpPr/>
          <p:nvPr/>
        </p:nvSpPr>
        <p:spPr>
          <a:xfrm>
            <a:off x="8672175" y="2532693"/>
            <a:ext cx="471826" cy="1830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21600" y="184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20795" tIns="20795" rIns="20795" bIns="20795"/>
          <a:lstStyle/>
          <a:p>
            <a:pPr defTabSz="416103">
              <a:defRPr sz="1000"/>
            </a:pPr>
            <a:endParaRPr sz="750"/>
          </a:p>
        </p:txBody>
      </p:sp>
      <p:sp>
        <p:nvSpPr>
          <p:cNvPr id="105" name="Shape"/>
          <p:cNvSpPr/>
          <p:nvPr/>
        </p:nvSpPr>
        <p:spPr>
          <a:xfrm>
            <a:off x="8240607" y="858519"/>
            <a:ext cx="903393" cy="1830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30"/>
                </a:moveTo>
                <a:lnTo>
                  <a:pt x="6342" y="20"/>
                </a:lnTo>
                <a:lnTo>
                  <a:pt x="6212" y="0"/>
                </a:lnTo>
                <a:lnTo>
                  <a:pt x="0" y="0"/>
                </a:lnTo>
                <a:lnTo>
                  <a:pt x="10319" y="19760"/>
                </a:lnTo>
                <a:lnTo>
                  <a:pt x="21600" y="21600"/>
                </a:lnTo>
                <a:lnTo>
                  <a:pt x="21600" y="12130"/>
                </a:lnTo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20795" tIns="20795" rIns="20795" bIns="20795"/>
          <a:lstStyle/>
          <a:p>
            <a:pPr defTabSz="416103">
              <a:defRPr sz="1000"/>
            </a:pPr>
            <a:endParaRPr sz="750"/>
          </a:p>
        </p:txBody>
      </p:sp>
      <p:sp>
        <p:nvSpPr>
          <p:cNvPr id="106" name="Shape"/>
          <p:cNvSpPr/>
          <p:nvPr/>
        </p:nvSpPr>
        <p:spPr>
          <a:xfrm>
            <a:off x="8504780" y="858519"/>
            <a:ext cx="639221" cy="204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36" y="182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20795" tIns="20795" rIns="20795" bIns="20795"/>
          <a:lstStyle/>
          <a:p>
            <a:pPr defTabSz="416103">
              <a:defRPr sz="1000"/>
            </a:pPr>
            <a:endParaRPr sz="750"/>
          </a:p>
        </p:txBody>
      </p:sp>
      <p:sp>
        <p:nvSpPr>
          <p:cNvPr id="107" name="Triangle"/>
          <p:cNvSpPr/>
          <p:nvPr/>
        </p:nvSpPr>
        <p:spPr>
          <a:xfrm>
            <a:off x="8505856" y="860243"/>
            <a:ext cx="638144" cy="102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21600" y="426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20795" tIns="20795" rIns="20795" bIns="20795"/>
          <a:lstStyle/>
          <a:p>
            <a:pPr defTabSz="416103">
              <a:defRPr sz="1000"/>
            </a:pPr>
            <a:endParaRPr sz="750"/>
          </a:p>
        </p:txBody>
      </p:sp>
      <p:sp>
        <p:nvSpPr>
          <p:cNvPr id="108" name="Line"/>
          <p:cNvSpPr/>
          <p:nvPr/>
        </p:nvSpPr>
        <p:spPr>
          <a:xfrm>
            <a:off x="457200" y="3820721"/>
            <a:ext cx="206560" cy="13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0795" tIns="20795" rIns="20795" bIns="20795"/>
          <a:lstStyle/>
          <a:p>
            <a:pPr defTabSz="416103">
              <a:defRPr sz="1000"/>
            </a:pPr>
            <a:endParaRPr sz="750"/>
          </a:p>
        </p:txBody>
      </p:sp>
      <p:sp>
        <p:nvSpPr>
          <p:cNvPr id="109" name="Joseph Cafazzo PhD PEng"/>
          <p:cNvSpPr txBox="1"/>
          <p:nvPr/>
        </p:nvSpPr>
        <p:spPr>
          <a:xfrm>
            <a:off x="426023" y="4058535"/>
            <a:ext cx="8291954" cy="34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312" indent="9525" defTabSz="416103">
              <a:lnSpc>
                <a:spcPct val="108300"/>
              </a:lnSpc>
              <a:defRPr sz="2800" spc="-33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2100"/>
              <a:t>Joseph Cafazzo </a:t>
            </a:r>
            <a:r>
              <a:rPr sz="1500" spc="-17"/>
              <a:t>PhD PEng</a:t>
            </a:r>
          </a:p>
        </p:txBody>
      </p:sp>
      <p:sp>
        <p:nvSpPr>
          <p:cNvPr id="110" name="A digital-first model  of diabetes care"/>
          <p:cNvSpPr txBox="1"/>
          <p:nvPr/>
        </p:nvSpPr>
        <p:spPr>
          <a:xfrm>
            <a:off x="450841" y="1957627"/>
            <a:ext cx="8983742" cy="140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9525" defTabSz="416103">
              <a:lnSpc>
                <a:spcPct val="80000"/>
              </a:lnSpc>
              <a:defRPr sz="6000" b="1" spc="-8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4500"/>
              <a:t>A digital-first model </a:t>
            </a:r>
            <a:br>
              <a:rPr sz="4500"/>
            </a:br>
            <a:r>
              <a:rPr sz="4500"/>
              <a:t>of diabetes care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82" y="1213124"/>
            <a:ext cx="1656482" cy="593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912" y="5315643"/>
            <a:ext cx="1514483" cy="47257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Executive Director, University Health Network…"/>
          <p:cNvSpPr txBox="1"/>
          <p:nvPr/>
        </p:nvSpPr>
        <p:spPr>
          <a:xfrm>
            <a:off x="397627" y="4413563"/>
            <a:ext cx="672742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312" indent="9525" defTabSz="416103">
              <a:lnSpc>
                <a:spcPct val="80000"/>
              </a:lnSpc>
              <a:defRPr sz="1600" spc="-18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1200"/>
              <a:t>Executive Director, University Health Network</a:t>
            </a:r>
          </a:p>
          <a:p>
            <a:pPr marR="2312" indent="9525" defTabSz="416103">
              <a:lnSpc>
                <a:spcPct val="80000"/>
              </a:lnSpc>
              <a:defRPr sz="1600" spc="-18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1200"/>
              <a:t>Wolfond Chair in Digital Health</a:t>
            </a:r>
          </a:p>
          <a:p>
            <a:pPr marR="2312" indent="9525" defTabSz="416103">
              <a:lnSpc>
                <a:spcPct val="80000"/>
              </a:lnSpc>
              <a:defRPr sz="1600" spc="-18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1200"/>
              <a:t>Associate Professor, University of Toronto</a:t>
            </a:r>
            <a:br>
              <a:rPr sz="1200"/>
            </a:br>
            <a:endParaRPr sz="1200"/>
          </a:p>
        </p:txBody>
      </p:sp>
      <p:pic>
        <p:nvPicPr>
          <p:cNvPr id="114" name="White Logo &amp; Subtext.pdf" descr="White Logo &amp; Subtext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227" y="5315643"/>
            <a:ext cx="1534472" cy="45658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ivani Goyal PhD"/>
          <p:cNvSpPr txBox="1"/>
          <p:nvPr/>
        </p:nvSpPr>
        <p:spPr>
          <a:xfrm>
            <a:off x="4102673" y="4087110"/>
            <a:ext cx="8291954" cy="34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312" indent="9525" defTabSz="416103">
              <a:lnSpc>
                <a:spcPct val="108300"/>
              </a:lnSpc>
              <a:defRPr sz="2800" spc="-33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2100"/>
              <a:t>Shivani Goyal </a:t>
            </a:r>
            <a:r>
              <a:rPr sz="1500" spc="-17"/>
              <a:t>PhD</a:t>
            </a:r>
          </a:p>
        </p:txBody>
      </p:sp>
      <p:sp>
        <p:nvSpPr>
          <p:cNvPr id="116" name="Lead, Strategy and Research, eHealth Innovation, University Health Network…"/>
          <p:cNvSpPr txBox="1"/>
          <p:nvPr/>
        </p:nvSpPr>
        <p:spPr>
          <a:xfrm>
            <a:off x="4074276" y="4442137"/>
            <a:ext cx="6727421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312" indent="9525" defTabSz="416103">
              <a:lnSpc>
                <a:spcPct val="80000"/>
              </a:lnSpc>
              <a:defRPr sz="1600" spc="-18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1200"/>
              <a:t>Lead, Strategy and Research, eHealth Innovation, University Health Network</a:t>
            </a:r>
          </a:p>
          <a:p>
            <a:pPr marR="2312" indent="9525" defTabSz="416103">
              <a:lnSpc>
                <a:spcPct val="80000"/>
              </a:lnSpc>
              <a:defRPr sz="1600" spc="-18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1200"/>
              <a:t>Assistant Professor, University of Toronto</a:t>
            </a:r>
            <a:br>
              <a:rPr sz="1200"/>
            </a:br>
            <a:endParaRPr sz="12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343762" y="2226469"/>
            <a:ext cx="7886701" cy="3263504"/>
          </a:xfrm>
          <a:prstGeom prst="rect">
            <a:avLst/>
          </a:prstGeom>
        </p:spPr>
        <p:txBody>
          <a:bodyPr/>
          <a:lstStyle/>
          <a:p>
            <a:r>
              <a:t>Bant logo + tag line</a:t>
            </a:r>
          </a:p>
          <a:p>
            <a:r>
              <a:t>Same org. logos as banner</a:t>
            </a:r>
          </a:p>
        </p:txBody>
      </p:sp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55" y="486251"/>
            <a:ext cx="9206109" cy="5885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13" descr="Picture 13"/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1524392" y="5454982"/>
            <a:ext cx="1304019" cy="42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4" descr="Picture 14"/>
          <p:cNvPicPr>
            <a:picLocks noChangeAspect="1"/>
          </p:cNvPicPr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248802" y="5418398"/>
            <a:ext cx="983488" cy="458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15" descr="Picture 15"/>
          <p:cNvPicPr>
            <a:picLocks noChangeAspect="1"/>
          </p:cNvPicPr>
          <p:nvPr/>
        </p:nvPicPr>
        <p:blipFill>
          <a:blip r:embed="rId5">
            <a:alphaModFix amt="66000"/>
          </a:blip>
          <a:stretch>
            <a:fillRect/>
          </a:stretch>
        </p:blipFill>
        <p:spPr>
          <a:xfrm>
            <a:off x="3120512" y="5410815"/>
            <a:ext cx="1362351" cy="46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7" descr="Picture 17"/>
          <p:cNvPicPr>
            <a:picLocks noChangeAspect="1"/>
          </p:cNvPicPr>
          <p:nvPr/>
        </p:nvPicPr>
        <p:blipFill>
          <a:blip r:embed="rId6">
            <a:alphaModFix amt="66000"/>
          </a:blip>
          <a:stretch>
            <a:fillRect/>
          </a:stretch>
        </p:blipFill>
        <p:spPr>
          <a:xfrm>
            <a:off x="6504431" y="5358301"/>
            <a:ext cx="1262699" cy="518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8" descr="Picture 18"/>
          <p:cNvPicPr>
            <a:picLocks noChangeAspect="1"/>
          </p:cNvPicPr>
          <p:nvPr/>
        </p:nvPicPr>
        <p:blipFill>
          <a:blip r:embed="rId7">
            <a:alphaModFix amt="66000"/>
          </a:blip>
          <a:stretch>
            <a:fillRect/>
          </a:stretch>
        </p:blipFill>
        <p:spPr>
          <a:xfrm>
            <a:off x="4774964" y="5331727"/>
            <a:ext cx="1437365" cy="545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"/>
          <p:cNvSpPr/>
          <p:nvPr/>
        </p:nvSpPr>
        <p:spPr>
          <a:xfrm>
            <a:off x="-946405" y="-493776"/>
            <a:ext cx="7845553" cy="7845552"/>
          </a:xfrm>
          <a:prstGeom prst="ellipse">
            <a:avLst/>
          </a:prstGeom>
          <a:solidFill>
            <a:srgbClr val="40C4FF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27" name="Text Placeholder 2"/>
          <p:cNvSpPr txBox="1">
            <a:spLocks noGrp="1"/>
          </p:cNvSpPr>
          <p:nvPr>
            <p:ph type="body" idx="1"/>
          </p:nvPr>
        </p:nvSpPr>
        <p:spPr>
          <a:xfrm>
            <a:off x="904874" y="1941575"/>
            <a:ext cx="6385472" cy="432580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187993" indent="-187993">
              <a:buSzPct val="10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Access to our diabetes data </a:t>
            </a:r>
            <a:r>
              <a:t/>
            </a:r>
            <a:br/>
            <a:r>
              <a:t>- both clinically and from our devices</a:t>
            </a:r>
            <a:br/>
            <a:r>
              <a:t>- in a form that is actionable and friction-less</a:t>
            </a:r>
          </a:p>
          <a:p>
            <a:pPr marL="187993" indent="-187993">
              <a:buSzPct val="10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Access to more timely care</a:t>
            </a:r>
            <a:r>
              <a:t> - via a virtual visit </a:t>
            </a:r>
            <a:br/>
            <a:r>
              <a:t>or otherwise -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our choice</a:t>
            </a:r>
            <a:b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</a:b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- </a:t>
            </a:r>
            <a:r>
              <a:t>challenge the system for digitally-mediated</a:t>
            </a:r>
            <a:br/>
            <a:r>
              <a:t>access to the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most appropriate care provider</a:t>
            </a:r>
          </a:p>
          <a:p>
            <a:pPr marL="187993" indent="-187993">
              <a:buSzPct val="10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Transparency </a:t>
            </a:r>
            <a:r>
              <a:t>through eConsent - we are the </a:t>
            </a:r>
            <a:br/>
            <a:r>
              <a:t>custodians of our own data - the ability to</a:t>
            </a:r>
            <a:br/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donate</a:t>
            </a:r>
            <a:r>
              <a:t> our data for research and care</a:t>
            </a:r>
            <a:br/>
            <a:r>
              <a:t>provision.  </a:t>
            </a:r>
          </a:p>
        </p:txBody>
      </p:sp>
      <p:sp>
        <p:nvSpPr>
          <p:cNvPr id="128" name="Title 1"/>
          <p:cNvSpPr txBox="1"/>
          <p:nvPr/>
        </p:nvSpPr>
        <p:spPr>
          <a:xfrm>
            <a:off x="396621" y="1218134"/>
            <a:ext cx="8094952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lnSpc>
                <a:spcPts val="3975"/>
              </a:lnSpc>
              <a:defRPr sz="48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sz="3600"/>
              <a:t>A digital-first model of diab</a:t>
            </a:r>
            <a:r>
              <a:rPr sz="3600">
                <a:solidFill>
                  <a:srgbClr val="40C4FF"/>
                </a:solidFill>
              </a:rPr>
              <a:t>etes care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Human-Tech-Ladder_AB.png" descr="Human-Tech-Ladder_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3" y="857250"/>
            <a:ext cx="6858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1"/>
          <p:cNvSpPr txBox="1"/>
          <p:nvPr/>
        </p:nvSpPr>
        <p:spPr>
          <a:xfrm>
            <a:off x="529971" y="2389709"/>
            <a:ext cx="8094952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lnSpc>
                <a:spcPts val="3975"/>
              </a:lnSpc>
              <a:defRPr sz="4800">
                <a:solidFill>
                  <a:srgbClr val="00BDD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sz="3600"/>
              <a:t>the </a:t>
            </a:r>
            <a:br>
              <a:rPr sz="3600"/>
            </a:br>
            <a:r>
              <a:rPr sz="3600"/>
              <a:t>human-tech </a:t>
            </a:r>
            <a:br>
              <a:rPr sz="3600"/>
            </a:br>
            <a:r>
              <a:rPr sz="3600"/>
              <a:t>ladder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/>
        </p:nvSpPr>
        <p:spPr>
          <a:xfrm>
            <a:off x="315739" y="1693380"/>
            <a:ext cx="8845526" cy="222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300789" indent="-300789">
              <a:buSzPct val="100000"/>
              <a:buChar char="•"/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2775">
                <a:latin typeface="Avenir Black"/>
                <a:ea typeface="Avenir Black"/>
                <a:cs typeface="Avenir Black"/>
                <a:sym typeface="Avenir Black"/>
              </a:rPr>
              <a:t>Engaged </a:t>
            </a:r>
            <a:r>
              <a:rPr sz="2775"/>
              <a:t>with MOHLTC on Project Spark</a:t>
            </a:r>
          </a:p>
          <a:p>
            <a:pPr marL="300789" indent="-300789">
              <a:buSzPct val="100000"/>
              <a:buChar char="•"/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2775">
                <a:latin typeface="Avenir Black"/>
                <a:ea typeface="Avenir Black"/>
                <a:cs typeface="Avenir Black"/>
                <a:sym typeface="Avenir Black"/>
              </a:rPr>
              <a:t>Engaged </a:t>
            </a:r>
            <a:r>
              <a:rPr sz="2775"/>
              <a:t>with device manufacturers, JDRF and HCT</a:t>
            </a:r>
          </a:p>
          <a:p>
            <a:pPr marL="300789" indent="-300789">
              <a:buSzPct val="100000"/>
              <a:buChar char="•"/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2775">
                <a:latin typeface="Avenir Black"/>
                <a:ea typeface="Avenir Black"/>
                <a:cs typeface="Avenir Black"/>
                <a:sym typeface="Avenir Black"/>
              </a:rPr>
              <a:t>Engaged </a:t>
            </a:r>
            <a:r>
              <a:rPr sz="2775"/>
              <a:t>with endocrinologists, family physicians, diabetes educators, and health coaches</a:t>
            </a:r>
          </a:p>
          <a:p>
            <a:pPr marL="300789" indent="-300789">
              <a:buSzPct val="100000"/>
              <a:buChar char="•"/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2775">
                <a:latin typeface="Avenir Black"/>
                <a:ea typeface="Avenir Black"/>
                <a:cs typeface="Avenir Black"/>
                <a:sym typeface="Avenir Black"/>
              </a:rPr>
              <a:t>Engaged </a:t>
            </a:r>
            <a:r>
              <a:rPr sz="2775"/>
              <a:t>with people living with diabetes</a:t>
            </a:r>
          </a:p>
        </p:txBody>
      </p:sp>
      <p:sp>
        <p:nvSpPr>
          <p:cNvPr id="136" name="Oval 2"/>
          <p:cNvSpPr/>
          <p:nvPr/>
        </p:nvSpPr>
        <p:spPr>
          <a:xfrm>
            <a:off x="1968245" y="4846320"/>
            <a:ext cx="5207510" cy="5207509"/>
          </a:xfrm>
          <a:prstGeom prst="ellipse">
            <a:avLst/>
          </a:prstGeom>
          <a:solidFill>
            <a:srgbClr val="40C4FF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Avenir Black</vt:lpstr>
      <vt:lpstr>Avenir Book</vt:lpstr>
      <vt:lpstr>Avenir Book Oblique</vt:lpstr>
      <vt:lpstr>Avenir Heavy</vt:lpstr>
      <vt:lpstr>Avenir Light</vt:lpstr>
      <vt:lpstr>Calibri</vt:lpstr>
      <vt:lpstr>Calibri Light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Antwi, Jessica</dc:creator>
  <cp:lastModifiedBy>Antwi, Jessica</cp:lastModifiedBy>
  <cp:revision>3</cp:revision>
  <dcterms:modified xsi:type="dcterms:W3CDTF">2019-05-27T14:00:22Z</dcterms:modified>
</cp:coreProperties>
</file>