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D8B795B-B67E-D546-B5AA-9C3EEFE1FC05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A38D262-ECAE-4743-BD9B-43A2F70360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202" y="549206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2 clinical trial testing safety and efficacy of topical </a:t>
            </a:r>
            <a:r>
              <a:rPr lang="en-US" dirty="0" err="1" smtClean="0"/>
              <a:t>pirenzepine</a:t>
            </a:r>
            <a:r>
              <a:rPr lang="en-US" dirty="0" smtClean="0"/>
              <a:t> to treat diabetic neuropathy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386" y="3521530"/>
            <a:ext cx="7315200" cy="1939383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Paul Fernyhough</a:t>
            </a:r>
          </a:p>
          <a:p>
            <a:endParaRPr lang="en-US" sz="5100" dirty="0" smtClean="0"/>
          </a:p>
          <a:p>
            <a:r>
              <a:rPr lang="en-US" sz="2600" dirty="0" smtClean="0"/>
              <a:t>Division of Neurodegenerative Disorders, St. Boniface Hospital </a:t>
            </a:r>
            <a:r>
              <a:rPr lang="en-US" sz="2600" dirty="0" err="1" smtClean="0"/>
              <a:t>Albrechtsen</a:t>
            </a:r>
            <a:r>
              <a:rPr lang="en-US" sz="2600" dirty="0" smtClean="0"/>
              <a:t> Research Centre and </a:t>
            </a:r>
            <a:r>
              <a:rPr lang="en-US" sz="2600" dirty="0" err="1" smtClean="0"/>
              <a:t>Deptartment</a:t>
            </a:r>
            <a:r>
              <a:rPr lang="en-US" sz="2600" dirty="0" smtClean="0"/>
              <a:t> of Pharmacology &amp; Therapeutics, University of Manitoba, Winnipeg, Manitoba, Canada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CA" sz="2600" dirty="0" smtClean="0"/>
          </a:p>
          <a:p>
            <a:endParaRPr lang="en-US" dirty="0"/>
          </a:p>
        </p:txBody>
      </p:sp>
      <p:pic>
        <p:nvPicPr>
          <p:cNvPr id="4" name="Picture 117" descr="stbhr_l_cmyk_bg [Converted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95" y="6082950"/>
            <a:ext cx="2266205" cy="47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31760" r="17036" b="36018"/>
          <a:stretch>
            <a:fillRect/>
          </a:stretch>
        </p:blipFill>
        <p:spPr bwMode="auto">
          <a:xfrm>
            <a:off x="5832751" y="6074413"/>
            <a:ext cx="967565" cy="44357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7" name="Picture 6" descr="SPOR logo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4" y="5460914"/>
            <a:ext cx="1238443" cy="1244072"/>
          </a:xfrm>
          <a:prstGeom prst="rect">
            <a:avLst/>
          </a:prstGeom>
        </p:spPr>
      </p:pic>
      <p:pic>
        <p:nvPicPr>
          <p:cNvPr id="9" name="Picture 120" descr="UM_l_clr_hor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7" y="6082950"/>
            <a:ext cx="1613213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2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47715"/>
            <a:ext cx="7315200" cy="1154097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7" y="1614133"/>
            <a:ext cx="7315200" cy="3539527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Test safety and efficacy of novel topical therapeutic for diabetic sensory neuropathy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Preclinical studies reveal </a:t>
            </a:r>
            <a:r>
              <a:rPr lang="en-US" sz="2400" dirty="0" err="1" smtClean="0"/>
              <a:t>antimuscarinic</a:t>
            </a:r>
            <a:r>
              <a:rPr lang="en-US" sz="2400" dirty="0" smtClean="0"/>
              <a:t> drugs, including </a:t>
            </a:r>
            <a:r>
              <a:rPr lang="en-US" sz="2400" dirty="0" err="1" smtClean="0"/>
              <a:t>pirenzepine</a:t>
            </a:r>
            <a:r>
              <a:rPr lang="en-US" sz="2400" dirty="0" smtClean="0"/>
              <a:t>, prevent/reverse diabetic neuropathy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Proof-of-concept study with oxybutynin showed efficacy in persons with type 2 diabetes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/>
          <a:stretch/>
        </p:blipFill>
        <p:spPr bwMode="auto">
          <a:xfrm>
            <a:off x="1126066" y="4536440"/>
            <a:ext cx="4982633" cy="232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08699" y="5998031"/>
            <a:ext cx="260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Data from Nigel </a:t>
            </a:r>
            <a:r>
              <a:rPr lang="en-US" sz="1600" i="1" dirty="0" err="1" smtClean="0"/>
              <a:t>Calcutt</a:t>
            </a:r>
            <a:r>
              <a:rPr lang="en-US" sz="1600" i="1" dirty="0" smtClean="0"/>
              <a:t>, UCSD, and Arthur </a:t>
            </a:r>
            <a:r>
              <a:rPr lang="en-US" sz="1600" i="1" dirty="0" err="1" smtClean="0"/>
              <a:t>Vinik</a:t>
            </a:r>
            <a:r>
              <a:rPr lang="en-US" sz="1600" i="1" dirty="0" smtClean="0"/>
              <a:t>, EVMS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14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15"/>
            <a:ext cx="7315200" cy="1154097"/>
          </a:xfrm>
        </p:spPr>
        <p:txBody>
          <a:bodyPr/>
          <a:lstStyle/>
          <a:p>
            <a:r>
              <a:rPr lang="en-US" dirty="0" smtClean="0"/>
              <a:t>Phase 2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2833"/>
            <a:ext cx="8712200" cy="353952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600" dirty="0" smtClean="0"/>
              <a:t> Perfo</a:t>
            </a:r>
            <a:r>
              <a:rPr lang="en-US" sz="2400" dirty="0" smtClean="0"/>
              <a:t>rmed by Drs. Vera </a:t>
            </a:r>
            <a:r>
              <a:rPr lang="en-US" sz="2400" dirty="0" err="1" smtClean="0"/>
              <a:t>Bril</a:t>
            </a:r>
            <a:r>
              <a:rPr lang="en-US" sz="2400" dirty="0" smtClean="0"/>
              <a:t> and Bruce Perkins at </a:t>
            </a:r>
            <a:r>
              <a:rPr lang="en-US" sz="2400" dirty="0" err="1" smtClean="0"/>
              <a:t>UofToronto</a:t>
            </a:r>
            <a:r>
              <a:rPr lang="en-US" sz="2400" dirty="0" smtClean="0"/>
              <a:t>/UHN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In collaboration with </a:t>
            </a:r>
            <a:r>
              <a:rPr lang="en-US" sz="2400" dirty="0" err="1" smtClean="0"/>
              <a:t>WinSanTor</a:t>
            </a:r>
            <a:r>
              <a:rPr lang="en-US" sz="2400" dirty="0" smtClean="0"/>
              <a:t> </a:t>
            </a:r>
            <a:r>
              <a:rPr lang="en-US" sz="2400" dirty="0" err="1" smtClean="0"/>
              <a:t>Inc</a:t>
            </a:r>
            <a:endParaRPr lang="en-US" sz="2400" dirty="0" smtClean="0"/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N=40-60 persons with type 2 diabetes and mild/moderate neuropathy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Topical application of </a:t>
            </a:r>
            <a:r>
              <a:rPr lang="en-US" sz="2400" dirty="0" err="1" smtClean="0"/>
              <a:t>pirenzepine</a:t>
            </a:r>
            <a:r>
              <a:rPr lang="en-US" sz="2400" dirty="0" smtClean="0"/>
              <a:t> in novel formulation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Primary endpoint is </a:t>
            </a:r>
            <a:r>
              <a:rPr lang="en-US" sz="2400" dirty="0" err="1" smtClean="0"/>
              <a:t>intraepidermal</a:t>
            </a:r>
            <a:r>
              <a:rPr lang="en-US" sz="2400" dirty="0" smtClean="0"/>
              <a:t> nerve fiber (IENF) density in lower limb</a:t>
            </a:r>
          </a:p>
          <a:p>
            <a:pPr>
              <a:buClr>
                <a:srgbClr val="FFFF00"/>
              </a:buClr>
              <a:buSzPct val="75000"/>
              <a:buFont typeface="Wingdings" charset="2"/>
              <a:buChar char="q"/>
            </a:pPr>
            <a:r>
              <a:rPr lang="en-US" sz="2400" dirty="0" smtClean="0"/>
              <a:t> Secondary endpoints include sensory testing, neuropathy scale and quality of life (QOL</a:t>
            </a:r>
            <a:r>
              <a:rPr lang="en-US" sz="2400" smtClean="0"/>
              <a:t>) assessments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0232" y="5198794"/>
            <a:ext cx="8973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Outcome</a:t>
            </a:r>
          </a:p>
          <a:p>
            <a:r>
              <a:rPr lang="en-US" sz="2400" dirty="0" smtClean="0"/>
              <a:t>This data combined with data from other sites will permit initiation of phase 3 trial by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84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33</TotalTime>
  <Words>186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Perspective</vt:lpstr>
      <vt:lpstr>Phase 2 clinical trial testing safety and efficacy of topical pirenzepine to treat diabetic neuropathy</vt:lpstr>
      <vt:lpstr>Objective</vt:lpstr>
      <vt:lpstr>Phase 2 clinical trial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 clinical trial testing safety and efficacy of topical pirenzepine to treat diabetic neuropathy</dc:title>
  <dc:creator>Paul Fernyhough</dc:creator>
  <cp:lastModifiedBy>Antwi, Jessica</cp:lastModifiedBy>
  <cp:revision>7</cp:revision>
  <dcterms:created xsi:type="dcterms:W3CDTF">2019-05-22T16:08:54Z</dcterms:created>
  <dcterms:modified xsi:type="dcterms:W3CDTF">2019-05-23T16:26:40Z</dcterms:modified>
</cp:coreProperties>
</file>