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62"/>
    <p:restoredTop sz="94643"/>
  </p:normalViewPr>
  <p:slideViewPr>
    <p:cSldViewPr snapToGrid="0" snapToObjects="1">
      <p:cViewPr varScale="1">
        <p:scale>
          <a:sx n="99" d="100"/>
          <a:sy n="99" d="100"/>
        </p:scale>
        <p:origin x="2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30544F-F2D8-A944-BC33-E4E79C657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BE5CDA-3E3D-9D40-8A3F-B309B6E84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3B7DE5-61F2-6D44-8B3F-DAFB0248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43275-632F-7C4E-8CCC-0276929C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EC9AE-7218-A144-A321-3FA0A58B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440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4157D8-96D6-5848-B69A-3A35D384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C50A9F-0B0B-D046-B404-BE8A29B5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3AC9E8-D2BF-314E-B9D9-0E418FC8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C99972-EA61-7B48-8DEA-DCBFEDB1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1DB2B5-ED3D-6449-BE98-40CB5C35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9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26D66-2F7E-DD47-8B99-298824E64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2660B3-C033-424E-8553-65291AD3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1A8D75-1EBB-8A4D-A51A-5C7C63B7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E0F59-8F42-4647-A830-ED656937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4493B1-FDED-C648-B014-FD334C1A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17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3EEDD-AF2A-1D46-BAFB-15F2F683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408C94-65BA-A546-8289-88B435E29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70C6D-AD8F-9345-9C8F-18432E63D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23B384-4BB1-574F-B073-C9C3489B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4EA43-FAF3-1145-86D9-DF54B66C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0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7FAB3-B048-B946-9D93-D92AFB93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4A49A-2898-8B42-B550-959F9A401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EE9C3-E995-CC40-8C0A-C7BA4A1F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241029-D580-BA41-9E70-F5B9F1D2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8F3F04-E1F5-154B-BDD7-DA9515E5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16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6731C-FFB9-1C42-99B1-48E9AF23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4EBEB-A327-1F47-AF1A-6EFCECE8B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3E5415-F18A-A44E-A463-AC2EADEA5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C5E209-DFA1-1043-AD11-7A0E47E22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395311-DF34-8548-9C30-25C2EE7B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9D6FFA-9D0C-DB4B-9299-D0BFA263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372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89CE4-CD17-844B-8DBA-ACEDB5BD0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7AE9CA-562D-CB44-B602-F1C64D1F5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FC1A0A-5018-B941-B2B7-8A367822B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E8FBF9-1F82-F34A-9A8D-70C9E5252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47E710-C81F-6146-BFC5-BC6EE1DED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9310ED-8B7E-EC4C-AB17-E4A4138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6AF07A-0B3B-7C43-8EF7-903C8E60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845508-A66D-A243-A8F0-3C44EC32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12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75992-F2C7-CF49-BF3A-921D1DBF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FC299F-2E83-1C48-8B2B-1C5C09F5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036A30-BB8E-6A42-8A54-0E91E4A8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962C83-D4AE-1540-8329-3F4A8B18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229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927EFF-6E07-BC40-9F5F-3781A5D1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405685-CDF8-2E45-BCB5-36515A37C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FBB193-A37F-7641-B69E-E795196B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568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464E34-1E01-3F4C-B34F-2B740779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44CA89-8CF0-9246-A46F-CBE150CD8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6D0D4C-62D3-5C42-9321-C8CEBAA81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BC7AFE-F7F8-514E-A36F-AF5269F8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800232-713F-C544-8150-6006752D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97A774-1C5C-9B44-886E-47056297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124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2BA27-691D-9F48-B893-8DC18EC4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10973D-D1C6-0045-83CD-2D3B24A61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32AC83-BC96-BC48-9728-05991FC9A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98A1E9-30F5-B349-8E10-52306771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F6F849-C6AD-E142-A68C-87F23C1C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530B6C-C16E-834A-AC61-E99DAD71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007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429023-82E3-9043-A533-B7A6E115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A36ACB-3065-9B4B-9E1D-68852172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4D01B4-7E8D-B446-9541-2FDA7B9BD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EE0C-43C5-D84E-B4DF-B8EEBE6E4268}" type="datetimeFigureOut">
              <a:rPr lang="fr-CA" smtClean="0"/>
              <a:t>19-05-20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47E917-5CA6-2A4B-A8F9-7EB140FD7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9EDC18-5652-A34A-96BD-6AB44636D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089E-3EBD-D64A-86D8-2E44CBE31D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565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452D5-D233-9545-B78E-49317665C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1" y="168993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Connecting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Decision-Makers</a:t>
            </a:r>
            <a:r>
              <a:rPr lang="fr-CA" dirty="0"/>
              <a:t>: </a:t>
            </a:r>
            <a:r>
              <a:rPr lang="fr-CA" dirty="0" err="1"/>
              <a:t>Some</a:t>
            </a:r>
            <a:r>
              <a:rPr lang="fr-CA" dirty="0"/>
              <a:t> Important </a:t>
            </a:r>
            <a:r>
              <a:rPr lang="fr-CA" dirty="0" err="1"/>
              <a:t>Things</a:t>
            </a:r>
            <a:r>
              <a:rPr lang="fr-CA" dirty="0"/>
              <a:t> to </a:t>
            </a:r>
            <a:r>
              <a:rPr lang="fr-CA" dirty="0" err="1"/>
              <a:t>Consider</a:t>
            </a:r>
            <a:br>
              <a:rPr lang="fr-CA" dirty="0"/>
            </a:br>
            <a:br>
              <a:rPr lang="fr-CA" dirty="0"/>
            </a:br>
            <a:r>
              <a:rPr lang="fr-CA" sz="4000" dirty="0"/>
              <a:t>Mathieu Ouimet, </a:t>
            </a:r>
            <a:r>
              <a:rPr lang="fr-CA" sz="4000" dirty="0" err="1"/>
              <a:t>Ph.D</a:t>
            </a:r>
            <a:r>
              <a:rPr lang="fr-CA" sz="4000" dirty="0"/>
              <a:t>.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F9A204-DB49-5743-B9ED-B99EBE259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477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CA" b="1" dirty="0"/>
              <a:t>Plenary Session #1: May 31</a:t>
            </a:r>
            <a:r>
              <a:rPr lang="en-CA" b="1" baseline="30000" dirty="0"/>
              <a:t>st</a:t>
            </a:r>
            <a:r>
              <a:rPr lang="en-CA" b="1" dirty="0"/>
              <a:t>, 2019 (Day 1) @ 9:30-10:30 AM</a:t>
            </a:r>
            <a:endParaRPr lang="fr-CA" b="1" dirty="0"/>
          </a:p>
          <a:p>
            <a:endParaRPr lang="en-CA" b="1" dirty="0"/>
          </a:p>
          <a:p>
            <a:r>
              <a:rPr lang="en-CA" b="1" dirty="0"/>
              <a:t>Theme: </a:t>
            </a:r>
            <a:r>
              <a:rPr lang="en-CA" b="1" i="1" dirty="0"/>
              <a:t>Advocating for change in the health system by connecting with decision-makers – Challenges and Opportunities</a:t>
            </a:r>
            <a:r>
              <a:rPr lang="fr-CA" dirty="0">
                <a:effectLst/>
              </a:rPr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1558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CA385-79ED-424C-B165-7D2F9DA5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138"/>
            <a:ext cx="10515600" cy="485107"/>
          </a:xfrm>
        </p:spPr>
        <p:txBody>
          <a:bodyPr>
            <a:normAutofit/>
          </a:bodyPr>
          <a:lstStyle/>
          <a:p>
            <a:r>
              <a:rPr lang="en-CA" sz="2400" b="1" u="sng" dirty="0"/>
              <a:t>How to identify and engage the right health policy decision makers?</a:t>
            </a:r>
            <a:endParaRPr lang="fr-CA" sz="2400" b="1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69CD80-262C-B84B-AE95-25DB6C5F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344"/>
            <a:ext cx="10515600" cy="1122947"/>
          </a:xfrm>
        </p:spPr>
        <p:txBody>
          <a:bodyPr>
            <a:noAutofit/>
          </a:bodyPr>
          <a:lstStyle/>
          <a:p>
            <a:r>
              <a:rPr lang="fr-CA" sz="1800" dirty="0" err="1"/>
              <a:t>Several</a:t>
            </a:r>
            <a:r>
              <a:rPr lang="fr-CA" sz="1800" dirty="0"/>
              <a:t> </a:t>
            </a:r>
            <a:r>
              <a:rPr lang="fr-CA" sz="1800" dirty="0" err="1"/>
              <a:t>decision-making</a:t>
            </a:r>
            <a:r>
              <a:rPr lang="fr-CA" sz="1800" dirty="0"/>
              <a:t> settings -&gt; </a:t>
            </a:r>
            <a:r>
              <a:rPr lang="fr-CA" sz="1800" dirty="0" err="1"/>
              <a:t>Several</a:t>
            </a:r>
            <a:r>
              <a:rPr lang="fr-CA" sz="1800" dirty="0"/>
              <a:t> </a:t>
            </a:r>
            <a:r>
              <a:rPr lang="fr-CA" sz="1800" dirty="0" err="1"/>
              <a:t>rules</a:t>
            </a:r>
            <a:r>
              <a:rPr lang="fr-CA" sz="1800" dirty="0"/>
              <a:t> and </a:t>
            </a:r>
            <a:r>
              <a:rPr lang="fr-CA" sz="1800" dirty="0" err="1"/>
              <a:t>procedures</a:t>
            </a:r>
            <a:r>
              <a:rPr lang="fr-CA" sz="1800" dirty="0"/>
              <a:t> to </a:t>
            </a:r>
            <a:r>
              <a:rPr lang="fr-CA" sz="1800" dirty="0" err="1"/>
              <a:t>connect</a:t>
            </a:r>
            <a:r>
              <a:rPr lang="fr-CA" sz="1800" dirty="0"/>
              <a:t> </a:t>
            </a:r>
            <a:r>
              <a:rPr lang="fr-CA" sz="1800" dirty="0" err="1"/>
              <a:t>with</a:t>
            </a:r>
            <a:r>
              <a:rPr lang="fr-CA" sz="1800" dirty="0"/>
              <a:t> </a:t>
            </a:r>
            <a:r>
              <a:rPr lang="fr-CA" sz="1800" dirty="0" err="1"/>
              <a:t>decision</a:t>
            </a:r>
            <a:r>
              <a:rPr lang="fr-CA" sz="1800" dirty="0"/>
              <a:t> </a:t>
            </a:r>
            <a:r>
              <a:rPr lang="fr-CA" sz="1800" dirty="0" err="1"/>
              <a:t>makers</a:t>
            </a:r>
            <a:r>
              <a:rPr lang="fr-CA" sz="1800" dirty="0"/>
              <a:t> </a:t>
            </a:r>
          </a:p>
          <a:p>
            <a:r>
              <a:rPr lang="fr-CA" sz="1800" dirty="0" err="1"/>
              <a:t>Several</a:t>
            </a:r>
            <a:r>
              <a:rPr lang="fr-CA" sz="1800" dirty="0"/>
              <a:t> types of </a:t>
            </a:r>
            <a:r>
              <a:rPr lang="fr-CA" sz="1800" dirty="0" err="1"/>
              <a:t>decision</a:t>
            </a:r>
            <a:r>
              <a:rPr lang="fr-CA" sz="1800" dirty="0"/>
              <a:t> </a:t>
            </a:r>
            <a:r>
              <a:rPr lang="fr-CA" sz="1800" dirty="0" err="1"/>
              <a:t>makers</a:t>
            </a:r>
            <a:r>
              <a:rPr lang="fr-CA" sz="1800" dirty="0"/>
              <a:t> -&gt; </a:t>
            </a:r>
            <a:r>
              <a:rPr lang="fr-CA" sz="1800" dirty="0" err="1"/>
              <a:t>Highly</a:t>
            </a:r>
            <a:r>
              <a:rPr lang="fr-CA" sz="1800" dirty="0"/>
              <a:t> variable </a:t>
            </a:r>
            <a:r>
              <a:rPr lang="fr-CA" sz="1800" dirty="0" err="1"/>
              <a:t>priorities</a:t>
            </a:r>
            <a:r>
              <a:rPr lang="fr-CA" sz="1800" dirty="0"/>
              <a:t> and </a:t>
            </a:r>
            <a:r>
              <a:rPr lang="fr-CA" sz="1800" dirty="0" err="1"/>
              <a:t>interests</a:t>
            </a:r>
            <a:r>
              <a:rPr lang="fr-CA" sz="1800" dirty="0"/>
              <a:t> </a:t>
            </a:r>
            <a:endParaRPr lang="fr-CA" sz="1800" u="sng" dirty="0"/>
          </a:p>
          <a:p>
            <a:r>
              <a:rPr lang="fr-CA" sz="1800" dirty="0" err="1"/>
              <a:t>What</a:t>
            </a:r>
            <a:r>
              <a:rPr lang="fr-CA" sz="1800" dirty="0"/>
              <a:t> </a:t>
            </a:r>
            <a:r>
              <a:rPr lang="fr-CA" sz="1800" dirty="0" err="1"/>
              <a:t>is</a:t>
            </a:r>
            <a:r>
              <a:rPr lang="fr-CA" sz="1800" dirty="0"/>
              <a:t> the objectives? -&gt; </a:t>
            </a:r>
            <a:r>
              <a:rPr lang="fr-CA" sz="1800" dirty="0" err="1"/>
              <a:t>Increased</a:t>
            </a:r>
            <a:r>
              <a:rPr lang="fr-CA" sz="1800" dirty="0"/>
              <a:t> </a:t>
            </a:r>
            <a:r>
              <a:rPr lang="fr-CA" sz="1800" dirty="0" err="1"/>
              <a:t>awareness</a:t>
            </a:r>
            <a:r>
              <a:rPr lang="fr-CA" sz="1800" dirty="0"/>
              <a:t> of </a:t>
            </a:r>
            <a:r>
              <a:rPr lang="fr-CA" sz="1800" dirty="0" err="1"/>
              <a:t>problems</a:t>
            </a:r>
            <a:r>
              <a:rPr lang="fr-CA" sz="1800" dirty="0"/>
              <a:t> and solution – insert an amendement in a Bill, etc.</a:t>
            </a:r>
          </a:p>
          <a:p>
            <a:pPr marL="0" indent="0">
              <a:buNone/>
            </a:pPr>
            <a:endParaRPr lang="fr-CA" sz="1800" dirty="0"/>
          </a:p>
          <a:p>
            <a:pPr marL="0" indent="0">
              <a:buNone/>
            </a:pPr>
            <a:endParaRPr lang="fr-CA" sz="1800" dirty="0"/>
          </a:p>
          <a:p>
            <a:pPr marL="514350" indent="-514350">
              <a:buFont typeface="+mj-lt"/>
              <a:buAutoNum type="arabicPeriod"/>
            </a:pPr>
            <a:endParaRPr lang="fr-CA" sz="1800" dirty="0"/>
          </a:p>
          <a:p>
            <a:pPr marL="514350" indent="-514350">
              <a:buFont typeface="+mj-lt"/>
              <a:buAutoNum type="arabicPeriod"/>
            </a:pPr>
            <a:endParaRPr lang="fr-CA" sz="18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246A3CB-95A3-D043-A432-73A67AA2B03F}"/>
              </a:ext>
            </a:extLst>
          </p:cNvPr>
          <p:cNvSpPr txBox="1">
            <a:spLocks/>
          </p:cNvSpPr>
          <p:nvPr/>
        </p:nvSpPr>
        <p:spPr>
          <a:xfrm>
            <a:off x="838200" y="2611302"/>
            <a:ext cx="10515600" cy="485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CA" sz="2400" b="1" u="sng" dirty="0"/>
              <a:t>How to position programs and projects to garner interest from health policy decision makers?</a:t>
            </a:r>
            <a:endParaRPr lang="fr-CA" sz="2400" b="1" u="sng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98A12F0-6A56-3843-8686-458F577BFC1E}"/>
              </a:ext>
            </a:extLst>
          </p:cNvPr>
          <p:cNvSpPr txBox="1">
            <a:spLocks/>
          </p:cNvSpPr>
          <p:nvPr/>
        </p:nvSpPr>
        <p:spPr>
          <a:xfrm>
            <a:off x="838200" y="3262928"/>
            <a:ext cx="10515600" cy="1122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 err="1"/>
              <a:t>Connect</a:t>
            </a:r>
            <a:r>
              <a:rPr lang="fr-CA" sz="2000" dirty="0"/>
              <a:t> programs and </a:t>
            </a:r>
            <a:r>
              <a:rPr lang="fr-CA" sz="2000" dirty="0" err="1"/>
              <a:t>projects</a:t>
            </a:r>
            <a:r>
              <a:rPr lang="fr-CA" sz="2000" dirty="0"/>
              <a:t> </a:t>
            </a:r>
            <a:r>
              <a:rPr lang="fr-CA" sz="2000" dirty="0" err="1"/>
              <a:t>with</a:t>
            </a:r>
            <a:r>
              <a:rPr lang="fr-CA" sz="2000" dirty="0"/>
              <a:t> the content of </a:t>
            </a:r>
            <a:r>
              <a:rPr lang="fr-CA" sz="2000" dirty="0" err="1"/>
              <a:t>political</a:t>
            </a:r>
            <a:r>
              <a:rPr lang="fr-CA" sz="2000" dirty="0"/>
              <a:t> </a:t>
            </a:r>
            <a:r>
              <a:rPr lang="fr-CA" sz="2000" dirty="0" err="1"/>
              <a:t>platforms</a:t>
            </a:r>
            <a:r>
              <a:rPr lang="fr-CA" sz="2000" dirty="0"/>
              <a:t>, </a:t>
            </a:r>
            <a:r>
              <a:rPr lang="fr-CA" sz="2000" dirty="0" err="1"/>
              <a:t>policy</a:t>
            </a:r>
            <a:r>
              <a:rPr lang="fr-CA" sz="2000" dirty="0"/>
              <a:t> </a:t>
            </a:r>
            <a:r>
              <a:rPr lang="fr-CA" sz="2000" dirty="0" err="1"/>
              <a:t>statements</a:t>
            </a:r>
            <a:r>
              <a:rPr lang="fr-CA" sz="2000" dirty="0"/>
              <a:t>, action plans, etc.</a:t>
            </a:r>
          </a:p>
          <a:p>
            <a:r>
              <a:rPr lang="fr-CA" sz="2000" dirty="0" err="1"/>
              <a:t>Connect</a:t>
            </a:r>
            <a:r>
              <a:rPr lang="fr-CA" sz="2000" dirty="0"/>
              <a:t> programs and </a:t>
            </a:r>
            <a:r>
              <a:rPr lang="fr-CA" sz="2000" dirty="0" err="1"/>
              <a:t>projects</a:t>
            </a:r>
            <a:r>
              <a:rPr lang="fr-CA" sz="2000" dirty="0"/>
              <a:t> </a:t>
            </a:r>
            <a:r>
              <a:rPr lang="fr-CA" sz="2000" dirty="0" err="1"/>
              <a:t>with</a:t>
            </a:r>
            <a:r>
              <a:rPr lang="fr-CA" sz="2000" dirty="0"/>
              <a:t> issues </a:t>
            </a:r>
            <a:r>
              <a:rPr lang="fr-CA" sz="2000" dirty="0" err="1"/>
              <a:t>covered</a:t>
            </a:r>
            <a:r>
              <a:rPr lang="fr-CA" sz="2000" dirty="0"/>
              <a:t> in the </a:t>
            </a:r>
            <a:r>
              <a:rPr lang="fr-CA" sz="2000" dirty="0" err="1"/>
              <a:t>mainstream</a:t>
            </a:r>
            <a:r>
              <a:rPr lang="fr-CA" sz="2000" dirty="0"/>
              <a:t> media, </a:t>
            </a:r>
            <a:r>
              <a:rPr lang="fr-CA" sz="2000" dirty="0" err="1"/>
              <a:t>which</a:t>
            </a:r>
            <a:r>
              <a:rPr lang="fr-CA" sz="2000" dirty="0"/>
              <a:t> are </a:t>
            </a:r>
            <a:r>
              <a:rPr lang="fr-CA" sz="2000" dirty="0" err="1"/>
              <a:t>coherent</a:t>
            </a:r>
            <a:r>
              <a:rPr lang="fr-CA" sz="2000" dirty="0"/>
              <a:t> </a:t>
            </a:r>
            <a:r>
              <a:rPr lang="fr-CA" sz="2000" dirty="0" err="1"/>
              <a:t>with</a:t>
            </a:r>
            <a:r>
              <a:rPr lang="fr-CA" sz="2000" dirty="0"/>
              <a:t> public opinion (</a:t>
            </a:r>
            <a:r>
              <a:rPr lang="fr-CA" sz="2000" dirty="0" err="1"/>
              <a:t>polls</a:t>
            </a:r>
            <a:r>
              <a:rPr lang="fr-CA" sz="2000" dirty="0"/>
              <a:t>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1F7A7E8-EEE6-BD46-A165-82C79083B72C}"/>
              </a:ext>
            </a:extLst>
          </p:cNvPr>
          <p:cNvSpPr txBox="1">
            <a:spLocks/>
          </p:cNvSpPr>
          <p:nvPr/>
        </p:nvSpPr>
        <p:spPr>
          <a:xfrm>
            <a:off x="838200" y="4748124"/>
            <a:ext cx="10515600" cy="485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CA" sz="2400" b="1" u="sng" dirty="0"/>
              <a:t>What opportunities and challenges are encountered when working with health policy decision makers?</a:t>
            </a:r>
            <a:endParaRPr lang="fr-CA" sz="2400" b="1" u="sng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EBE5F72A-461F-3A47-8E90-87F68D3152B8}"/>
              </a:ext>
            </a:extLst>
          </p:cNvPr>
          <p:cNvSpPr txBox="1">
            <a:spLocks/>
          </p:cNvSpPr>
          <p:nvPr/>
        </p:nvSpPr>
        <p:spPr>
          <a:xfrm>
            <a:off x="838200" y="4615947"/>
            <a:ext cx="10515600" cy="1122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CF3B9282-8D39-A34C-9FB9-D608A1631A76}"/>
              </a:ext>
            </a:extLst>
          </p:cNvPr>
          <p:cNvSpPr txBox="1">
            <a:spLocks/>
          </p:cNvSpPr>
          <p:nvPr/>
        </p:nvSpPr>
        <p:spPr>
          <a:xfrm>
            <a:off x="838199" y="5364506"/>
            <a:ext cx="10663989" cy="1122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 err="1"/>
              <a:t>Research</a:t>
            </a:r>
            <a:r>
              <a:rPr lang="fr-CA" sz="2000" dirty="0"/>
              <a:t> </a:t>
            </a:r>
            <a:r>
              <a:rPr lang="fr-CA" sz="2000" dirty="0" err="1"/>
              <a:t>findings</a:t>
            </a:r>
            <a:r>
              <a:rPr lang="fr-CA" sz="2000" dirty="0"/>
              <a:t> </a:t>
            </a:r>
            <a:r>
              <a:rPr lang="fr-CA" sz="2000" dirty="0" err="1"/>
              <a:t>can</a:t>
            </a:r>
            <a:r>
              <a:rPr lang="fr-CA" sz="2000" dirty="0"/>
              <a:t> </a:t>
            </a:r>
            <a:r>
              <a:rPr lang="fr-CA" sz="2000" dirty="0" err="1"/>
              <a:t>be</a:t>
            </a:r>
            <a:r>
              <a:rPr lang="fr-CA" sz="2000" dirty="0"/>
              <a:t> </a:t>
            </a:r>
            <a:r>
              <a:rPr lang="fr-CA" sz="2000" dirty="0" err="1"/>
              <a:t>costly</a:t>
            </a:r>
            <a:r>
              <a:rPr lang="fr-CA" sz="2000" dirty="0"/>
              <a:t> for </a:t>
            </a:r>
            <a:r>
              <a:rPr lang="fr-CA" sz="2000" dirty="0" err="1"/>
              <a:t>decision</a:t>
            </a:r>
            <a:r>
              <a:rPr lang="fr-CA" sz="2000" dirty="0"/>
              <a:t> </a:t>
            </a:r>
            <a:r>
              <a:rPr lang="fr-CA" sz="2000" dirty="0" err="1"/>
              <a:t>makers</a:t>
            </a:r>
            <a:r>
              <a:rPr lang="fr-CA" sz="2000" dirty="0"/>
              <a:t> -&gt; Will the </a:t>
            </a:r>
            <a:r>
              <a:rPr lang="fr-CA" sz="2000" dirty="0" err="1"/>
              <a:t>findings</a:t>
            </a:r>
            <a:r>
              <a:rPr lang="fr-CA" sz="2000" dirty="0"/>
              <a:t> </a:t>
            </a:r>
            <a:r>
              <a:rPr lang="fr-CA" sz="2000" dirty="0" err="1"/>
              <a:t>adjust</a:t>
            </a:r>
            <a:r>
              <a:rPr lang="fr-CA" sz="2000" dirty="0"/>
              <a:t> to </a:t>
            </a:r>
            <a:r>
              <a:rPr lang="fr-CA" sz="2000" dirty="0" err="1"/>
              <a:t>their</a:t>
            </a:r>
            <a:r>
              <a:rPr lang="fr-CA" sz="2000" dirty="0"/>
              <a:t> </a:t>
            </a:r>
            <a:r>
              <a:rPr lang="fr-CA" sz="2000" dirty="0" err="1"/>
              <a:t>priorities</a:t>
            </a:r>
            <a:r>
              <a:rPr lang="fr-CA" sz="2000" dirty="0"/>
              <a:t> and </a:t>
            </a:r>
            <a:r>
              <a:rPr lang="fr-CA" sz="2000" dirty="0" err="1"/>
              <a:t>preferences</a:t>
            </a:r>
            <a:r>
              <a:rPr lang="fr-CA" sz="2000" dirty="0"/>
              <a:t>? -&gt; </a:t>
            </a:r>
            <a:r>
              <a:rPr lang="fr-CA" sz="2000" dirty="0" err="1"/>
              <a:t>Learnings</a:t>
            </a:r>
            <a:r>
              <a:rPr lang="fr-CA" sz="2000" dirty="0"/>
              <a:t> </a:t>
            </a:r>
            <a:r>
              <a:rPr lang="fr-CA" sz="2000" dirty="0" err="1"/>
              <a:t>from</a:t>
            </a:r>
            <a:r>
              <a:rPr lang="fr-CA" sz="2000" dirty="0"/>
              <a:t> cheap talk </a:t>
            </a:r>
            <a:r>
              <a:rPr lang="fr-CA" sz="2000" dirty="0" err="1"/>
              <a:t>games</a:t>
            </a:r>
            <a:endParaRPr lang="fr-CA" sz="2000" dirty="0"/>
          </a:p>
          <a:p>
            <a:r>
              <a:rPr lang="fr-CA" sz="2000" dirty="0"/>
              <a:t>The </a:t>
            </a:r>
            <a:r>
              <a:rPr lang="fr-CA" sz="2000" dirty="0" err="1"/>
              <a:t>credibility</a:t>
            </a:r>
            <a:r>
              <a:rPr lang="fr-CA" sz="2000" dirty="0"/>
              <a:t> issue -&gt; </a:t>
            </a:r>
            <a:r>
              <a:rPr lang="fr-CA" sz="2000" dirty="0" err="1"/>
              <a:t>Neutrality</a:t>
            </a:r>
            <a:r>
              <a:rPr lang="fr-CA" sz="2000" dirty="0"/>
              <a:t>, </a:t>
            </a:r>
            <a:r>
              <a:rPr lang="fr-CA" sz="2000" dirty="0" err="1"/>
              <a:t>objectivity</a:t>
            </a:r>
            <a:r>
              <a:rPr lang="fr-CA" sz="2000" dirty="0"/>
              <a:t> and absence of </a:t>
            </a:r>
            <a:r>
              <a:rPr lang="fr-CA" sz="2000" dirty="0" err="1"/>
              <a:t>conflict</a:t>
            </a:r>
            <a:r>
              <a:rPr lang="fr-CA" sz="2000" dirty="0"/>
              <a:t> of </a:t>
            </a:r>
            <a:r>
              <a:rPr lang="fr-CA" sz="2000" dirty="0" err="1"/>
              <a:t>interest</a:t>
            </a: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87468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CA385-79ED-424C-B165-7D2F9DA5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511"/>
            <a:ext cx="10515600" cy="485107"/>
          </a:xfrm>
        </p:spPr>
        <p:txBody>
          <a:bodyPr>
            <a:noAutofit/>
          </a:bodyPr>
          <a:lstStyle/>
          <a:p>
            <a:r>
              <a:rPr lang="en-CA" sz="2400" b="1" u="sng" dirty="0"/>
              <a:t>How to engage health </a:t>
            </a:r>
            <a:r>
              <a:rPr lang="en-CA" sz="2400" b="1" u="sng"/>
              <a:t>policy decision makers </a:t>
            </a:r>
            <a:r>
              <a:rPr lang="en-CA" sz="2400" b="1" u="sng" dirty="0"/>
              <a:t>in the co-design of research projects and programs</a:t>
            </a:r>
            <a:r>
              <a:rPr lang="fr-CA" sz="2400" b="1" u="sng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69CD80-262C-B84B-AE95-25DB6C5F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080"/>
            <a:ext cx="10515600" cy="1122947"/>
          </a:xfrm>
        </p:spPr>
        <p:txBody>
          <a:bodyPr>
            <a:noAutofit/>
          </a:bodyPr>
          <a:lstStyle/>
          <a:p>
            <a:r>
              <a:rPr lang="fr-CA" sz="2000" dirty="0"/>
              <a:t>Not </a:t>
            </a:r>
            <a:r>
              <a:rPr lang="fr-CA" sz="2000" dirty="0" err="1"/>
              <a:t>feasible</a:t>
            </a:r>
            <a:r>
              <a:rPr lang="fr-CA" sz="2000" dirty="0"/>
              <a:t> for all types of </a:t>
            </a:r>
            <a:r>
              <a:rPr lang="fr-CA" sz="2000" dirty="0" err="1"/>
              <a:t>policy</a:t>
            </a:r>
            <a:r>
              <a:rPr lang="fr-CA" sz="2000" dirty="0"/>
              <a:t> </a:t>
            </a:r>
            <a:r>
              <a:rPr lang="fr-CA" sz="2000" dirty="0" err="1"/>
              <a:t>decision</a:t>
            </a:r>
            <a:r>
              <a:rPr lang="fr-CA" sz="2000" dirty="0"/>
              <a:t> </a:t>
            </a:r>
            <a:r>
              <a:rPr lang="fr-CA" sz="2000" dirty="0" err="1"/>
              <a:t>makers</a:t>
            </a:r>
            <a:r>
              <a:rPr lang="fr-CA" sz="2000" dirty="0"/>
              <a:t> </a:t>
            </a:r>
          </a:p>
          <a:p>
            <a:r>
              <a:rPr lang="fr-CA" sz="2000" dirty="0" err="1"/>
              <a:t>Decision</a:t>
            </a:r>
            <a:r>
              <a:rPr lang="fr-CA" sz="2000" dirty="0"/>
              <a:t> </a:t>
            </a:r>
            <a:r>
              <a:rPr lang="fr-CA" sz="2000" dirty="0" err="1"/>
              <a:t>makers</a:t>
            </a:r>
            <a:r>
              <a:rPr lang="fr-CA" sz="2000" dirty="0"/>
              <a:t> are </a:t>
            </a:r>
            <a:r>
              <a:rPr lang="fr-CA" sz="2000" dirty="0" err="1"/>
              <a:t>great</a:t>
            </a:r>
            <a:r>
              <a:rPr lang="fr-CA" sz="2000" dirty="0"/>
              <a:t> sources of </a:t>
            </a:r>
            <a:r>
              <a:rPr lang="fr-CA" sz="2000" dirty="0" err="1"/>
              <a:t>ideas</a:t>
            </a:r>
            <a:r>
              <a:rPr lang="fr-CA" sz="2000" dirty="0"/>
              <a:t> for </a:t>
            </a:r>
            <a:r>
              <a:rPr lang="fr-CA" sz="2000" dirty="0" err="1"/>
              <a:t>developing</a:t>
            </a:r>
            <a:r>
              <a:rPr lang="fr-CA" sz="2000" dirty="0"/>
              <a:t> </a:t>
            </a:r>
            <a:r>
              <a:rPr lang="fr-CA" sz="2000" dirty="0" err="1"/>
              <a:t>research</a:t>
            </a:r>
            <a:r>
              <a:rPr lang="fr-CA" sz="2000" dirty="0"/>
              <a:t> questions and KT </a:t>
            </a:r>
            <a:r>
              <a:rPr lang="fr-CA" sz="2000" dirty="0" err="1"/>
              <a:t>strategies</a:t>
            </a:r>
            <a:endParaRPr lang="fr-CA" sz="2000" dirty="0"/>
          </a:p>
          <a:p>
            <a:r>
              <a:rPr lang="fr-CA" sz="2000" dirty="0"/>
              <a:t>Independence must </a:t>
            </a:r>
            <a:r>
              <a:rPr lang="fr-CA" sz="2000" dirty="0" err="1"/>
              <a:t>be</a:t>
            </a:r>
            <a:r>
              <a:rPr lang="fr-CA" sz="2000" dirty="0"/>
              <a:t> </a:t>
            </a:r>
            <a:r>
              <a:rPr lang="fr-CA" sz="2000" dirty="0" err="1"/>
              <a:t>secured</a:t>
            </a:r>
            <a:r>
              <a:rPr lang="fr-CA" sz="2000" dirty="0"/>
              <a:t> for the good of </a:t>
            </a:r>
            <a:r>
              <a:rPr lang="fr-CA" sz="2000" dirty="0" err="1"/>
              <a:t>researchers</a:t>
            </a:r>
            <a:r>
              <a:rPr lang="fr-CA" sz="2000" dirty="0"/>
              <a:t> and </a:t>
            </a:r>
            <a:r>
              <a:rPr lang="fr-CA" sz="2000" dirty="0" err="1"/>
              <a:t>decision</a:t>
            </a:r>
            <a:r>
              <a:rPr lang="fr-CA" sz="2000" dirty="0"/>
              <a:t> </a:t>
            </a:r>
            <a:r>
              <a:rPr lang="fr-CA" sz="2000" dirty="0" err="1"/>
              <a:t>makers</a:t>
            </a:r>
            <a:r>
              <a:rPr lang="fr-CA" sz="2000" dirty="0"/>
              <a:t> -&gt; The </a:t>
            </a:r>
            <a:r>
              <a:rPr lang="fr-CA" sz="2000" dirty="0" err="1"/>
              <a:t>credibility</a:t>
            </a:r>
            <a:r>
              <a:rPr lang="fr-CA" sz="2000" dirty="0"/>
              <a:t> issue</a:t>
            </a:r>
          </a:p>
          <a:p>
            <a:r>
              <a:rPr lang="fr-CA" sz="2000" dirty="0" err="1"/>
              <a:t>Governance</a:t>
            </a:r>
            <a:r>
              <a:rPr lang="fr-CA" sz="2000" dirty="0"/>
              <a:t> arrangements -&gt; </a:t>
            </a:r>
            <a:r>
              <a:rPr lang="fr-CA" sz="2000" dirty="0" err="1"/>
              <a:t>Projects</a:t>
            </a:r>
            <a:r>
              <a:rPr lang="fr-CA" sz="2000" dirty="0"/>
              <a:t> </a:t>
            </a:r>
            <a:r>
              <a:rPr lang="fr-CA" sz="2000" dirty="0" err="1"/>
              <a:t>approved</a:t>
            </a:r>
            <a:r>
              <a:rPr lang="fr-CA" sz="2000" dirty="0"/>
              <a:t> by a </a:t>
            </a:r>
            <a:r>
              <a:rPr lang="fr-CA" sz="2000" dirty="0" err="1"/>
              <a:t>scientific</a:t>
            </a:r>
            <a:r>
              <a:rPr lang="fr-CA" sz="2000" dirty="0"/>
              <a:t> </a:t>
            </a:r>
            <a:r>
              <a:rPr lang="fr-CA" sz="2000" dirty="0" err="1"/>
              <a:t>committee</a:t>
            </a:r>
            <a:r>
              <a:rPr lang="fr-CA" sz="2000" dirty="0"/>
              <a:t> and </a:t>
            </a:r>
            <a:r>
              <a:rPr lang="fr-CA" sz="2000" dirty="0" err="1"/>
              <a:t>run</a:t>
            </a:r>
            <a:r>
              <a:rPr lang="fr-CA" sz="2000" dirty="0"/>
              <a:t> by </a:t>
            </a:r>
            <a:r>
              <a:rPr lang="fr-CA" sz="2000" dirty="0" err="1"/>
              <a:t>scientists</a:t>
            </a:r>
            <a:r>
              <a:rPr lang="fr-CA" sz="2000" dirty="0"/>
              <a:t>, not </a:t>
            </a:r>
            <a:r>
              <a:rPr lang="fr-CA" sz="2000" dirty="0" err="1"/>
              <a:t>decision</a:t>
            </a:r>
            <a:r>
              <a:rPr lang="fr-CA" sz="2000" dirty="0"/>
              <a:t> </a:t>
            </a:r>
            <a:r>
              <a:rPr lang="fr-CA" sz="2000" dirty="0" err="1"/>
              <a:t>makers</a:t>
            </a:r>
            <a:r>
              <a:rPr lang="fr-CA" sz="2000" dirty="0"/>
              <a:t> -&gt; The </a:t>
            </a:r>
            <a:r>
              <a:rPr lang="fr-CA" sz="2000" dirty="0" err="1"/>
              <a:t>credibility</a:t>
            </a:r>
            <a:r>
              <a:rPr lang="fr-CA" sz="2000" dirty="0"/>
              <a:t> issue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246A3CB-95A3-D043-A432-73A67AA2B03F}"/>
              </a:ext>
            </a:extLst>
          </p:cNvPr>
          <p:cNvSpPr txBox="1">
            <a:spLocks/>
          </p:cNvSpPr>
          <p:nvPr/>
        </p:nvSpPr>
        <p:spPr>
          <a:xfrm>
            <a:off x="819873" y="3890370"/>
            <a:ext cx="10515600" cy="485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CA" sz="2400" b="1" u="sng" dirty="0"/>
              <a:t>How Patient Partners can help in connecting with health </a:t>
            </a:r>
            <a:r>
              <a:rPr lang="en-CA" sz="2400" b="1" u="sng"/>
              <a:t>policy decision makers</a:t>
            </a:r>
            <a:r>
              <a:rPr lang="en-CA" sz="2400" b="1" u="sng" dirty="0"/>
              <a:t>?</a:t>
            </a:r>
            <a:r>
              <a:rPr lang="fr-CA" sz="2400" b="1" u="sng" dirty="0">
                <a:effectLst/>
              </a:rPr>
              <a:t> </a:t>
            </a:r>
            <a:endParaRPr lang="fr-CA" sz="2400" b="1" u="sng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98A12F0-6A56-3843-8686-458F577BFC1E}"/>
              </a:ext>
            </a:extLst>
          </p:cNvPr>
          <p:cNvSpPr txBox="1">
            <a:spLocks/>
          </p:cNvSpPr>
          <p:nvPr/>
        </p:nvSpPr>
        <p:spPr>
          <a:xfrm>
            <a:off x="819873" y="4410202"/>
            <a:ext cx="10515600" cy="1122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 err="1"/>
              <a:t>Increasing</a:t>
            </a:r>
            <a:r>
              <a:rPr lang="fr-CA" sz="2000" dirty="0"/>
              <a:t> </a:t>
            </a:r>
            <a:r>
              <a:rPr lang="fr-CA" sz="2000" dirty="0" err="1"/>
              <a:t>decision</a:t>
            </a:r>
            <a:r>
              <a:rPr lang="fr-CA" sz="2000" dirty="0"/>
              <a:t> </a:t>
            </a:r>
            <a:r>
              <a:rPr lang="fr-CA" sz="2000" dirty="0" err="1"/>
              <a:t>makers</a:t>
            </a:r>
            <a:r>
              <a:rPr lang="fr-CA" sz="2000" dirty="0"/>
              <a:t>’ </a:t>
            </a:r>
            <a:r>
              <a:rPr lang="fr-CA" sz="2000" dirty="0" err="1"/>
              <a:t>awareness</a:t>
            </a:r>
            <a:r>
              <a:rPr lang="fr-CA" sz="2000" dirty="0"/>
              <a:t> of </a:t>
            </a:r>
            <a:r>
              <a:rPr lang="fr-CA" sz="2000" dirty="0" err="1"/>
              <a:t>evidence-based</a:t>
            </a:r>
            <a:r>
              <a:rPr lang="fr-CA" sz="2000" dirty="0"/>
              <a:t> </a:t>
            </a:r>
            <a:r>
              <a:rPr lang="fr-CA" sz="2000" dirty="0" err="1"/>
              <a:t>problems</a:t>
            </a:r>
            <a:r>
              <a:rPr lang="fr-CA" sz="2000" dirty="0"/>
              <a:t> and solutions -&gt; Direct and indirect lobbying </a:t>
            </a:r>
            <a:r>
              <a:rPr lang="fr-CA" sz="2000" dirty="0" err="1"/>
              <a:t>strategies</a:t>
            </a:r>
            <a:endParaRPr lang="fr-CA" sz="2000" dirty="0"/>
          </a:p>
          <a:p>
            <a:pPr marL="514350" indent="-514350">
              <a:buFont typeface="+mj-lt"/>
              <a:buAutoNum type="arabicPeriod"/>
            </a:pPr>
            <a:endParaRPr lang="fr-CA" sz="2000" dirty="0"/>
          </a:p>
          <a:p>
            <a:pPr marL="0" indent="0">
              <a:buNone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6234540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312</Words>
  <Application>Microsoft Macintosh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Connecting with Decision-Makers: Some Important Things to Consider  Mathieu Ouimet, Ph.D.</vt:lpstr>
      <vt:lpstr>How to identify and engage the right health policy decision makers?</vt:lpstr>
      <vt:lpstr>How to engage health policy decision makers in the co-design of research projects and programs?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with Decision-Makers: Some Important Things to Consider  Mathieu Ouimet, Ph.D.</dc:title>
  <dc:creator>Microsoft Office User</dc:creator>
  <cp:lastModifiedBy>Microsoft Office User</cp:lastModifiedBy>
  <cp:revision>15</cp:revision>
  <dcterms:created xsi:type="dcterms:W3CDTF">2019-05-17T20:56:18Z</dcterms:created>
  <dcterms:modified xsi:type="dcterms:W3CDTF">2019-05-20T18:40:54Z</dcterms:modified>
</cp:coreProperties>
</file>