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60" r:id="rId5"/>
  </p:sldIdLst>
  <p:sldSz cx="21674138"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A1F37-7A63-8340-5F14-6DB77C58F29D}" name="Medical Writer 1" initials="MW1" userId="Medical Writer 1" providerId="None"/>
  <p188:author id="{269D52C6-85F8-56A7-5B56-C4E197837288}" name="Medical Reviewer" initials="MR" userId="Medical Review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479"/>
    <a:srgbClr val="87CB90"/>
    <a:srgbClr val="F3682F"/>
    <a:srgbClr val="90BDAD"/>
    <a:srgbClr val="FCD6A5"/>
    <a:srgbClr val="E1B59E"/>
    <a:srgbClr val="DFA587"/>
    <a:srgbClr val="0F9ED5"/>
    <a:srgbClr val="1E7DBD"/>
    <a:srgbClr val="868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3E7C0-1869-4D29-9315-475AD497B30E}" v="63" dt="2026-03-11T12:03:10.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4660"/>
  </p:normalViewPr>
  <p:slideViewPr>
    <p:cSldViewPr snapToGrid="0">
      <p:cViewPr varScale="1">
        <p:scale>
          <a:sx n="51" d="100"/>
          <a:sy n="51" d="100"/>
        </p:scale>
        <p:origin x="725"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ADD77-9ED0-4D06-B133-B781690B50BD}" type="datetimeFigureOut">
              <a:rPr lang="en-IN" smtClean="0"/>
              <a:t>30-05-2026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9085D-3BF5-4293-98D5-1A313E514D59}" type="slidenum">
              <a:rPr lang="en-IN" smtClean="0"/>
              <a:t>‹#›</a:t>
            </a:fld>
            <a:endParaRPr lang="en-IN"/>
          </a:p>
        </p:txBody>
      </p:sp>
    </p:spTree>
    <p:extLst>
      <p:ext uri="{BB962C8B-B14F-4D97-AF65-F5344CB8AC3E}">
        <p14:creationId xmlns:p14="http://schemas.microsoft.com/office/powerpoint/2010/main" val="341218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4B9085D-3BF5-4293-98D5-1A313E514D59}" type="slidenum">
              <a:rPr lang="en-IN" smtClean="0"/>
              <a:t>1</a:t>
            </a:fld>
            <a:endParaRPr lang="en-IN"/>
          </a:p>
        </p:txBody>
      </p:sp>
    </p:spTree>
    <p:extLst>
      <p:ext uri="{BB962C8B-B14F-4D97-AF65-F5344CB8AC3E}">
        <p14:creationId xmlns:p14="http://schemas.microsoft.com/office/powerpoint/2010/main" val="150779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9267" y="1995312"/>
            <a:ext cx="16255604" cy="4244622"/>
          </a:xfrm>
        </p:spPr>
        <p:txBody>
          <a:bodyPr anchor="b"/>
          <a:lstStyle>
            <a:lvl1pPr algn="ctr">
              <a:defRPr sz="10666"/>
            </a:lvl1pPr>
          </a:lstStyle>
          <a:p>
            <a:r>
              <a:rPr lang="en-US"/>
              <a:t>Click to edit Master title style</a:t>
            </a:r>
            <a:endParaRPr lang="en-US" dirty="0"/>
          </a:p>
        </p:txBody>
      </p:sp>
      <p:sp>
        <p:nvSpPr>
          <p:cNvPr id="3" name="Subtitle 2"/>
          <p:cNvSpPr>
            <a:spLocks noGrp="1"/>
          </p:cNvSpPr>
          <p:nvPr>
            <p:ph type="subTitle" idx="1"/>
          </p:nvPr>
        </p:nvSpPr>
        <p:spPr>
          <a:xfrm>
            <a:off x="2709267" y="6403623"/>
            <a:ext cx="16255604" cy="2943577"/>
          </a:xfrm>
        </p:spPr>
        <p:txBody>
          <a:bodyPr/>
          <a:lstStyle>
            <a:lvl1pPr marL="0" indent="0" algn="ctr">
              <a:buNone/>
              <a:defRPr sz="4266"/>
            </a:lvl1pPr>
            <a:lvl2pPr marL="812764" indent="0" algn="ctr">
              <a:buNone/>
              <a:defRPr sz="3555"/>
            </a:lvl2pPr>
            <a:lvl3pPr marL="1625529" indent="0" algn="ctr">
              <a:buNone/>
              <a:defRPr sz="3200"/>
            </a:lvl3pPr>
            <a:lvl4pPr marL="2438293" indent="0" algn="ctr">
              <a:buNone/>
              <a:defRPr sz="2844"/>
            </a:lvl4pPr>
            <a:lvl5pPr marL="3251058" indent="0" algn="ctr">
              <a:buNone/>
              <a:defRPr sz="2844"/>
            </a:lvl5pPr>
            <a:lvl6pPr marL="4063822" indent="0" algn="ctr">
              <a:buNone/>
              <a:defRPr sz="2844"/>
            </a:lvl6pPr>
            <a:lvl7pPr marL="4876587" indent="0" algn="ctr">
              <a:buNone/>
              <a:defRPr sz="2844"/>
            </a:lvl7pPr>
            <a:lvl8pPr marL="5689351" indent="0" algn="ctr">
              <a:buNone/>
              <a:defRPr sz="2844"/>
            </a:lvl8pPr>
            <a:lvl9pPr marL="6502116" indent="0" algn="ctr">
              <a:buNone/>
              <a:defRPr sz="28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C04EE9-9ACB-4EA2-91BB-44F48AF687D0}" type="datetimeFigureOut">
              <a:rPr lang="en-IN" smtClean="0"/>
              <a:t>30-05-2026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49606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04EE9-9ACB-4EA2-91BB-44F48AF687D0}" type="datetimeFigureOut">
              <a:rPr lang="en-IN" smtClean="0"/>
              <a:t>30-05-2026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211247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5" y="649111"/>
            <a:ext cx="467348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90097" y="649111"/>
            <a:ext cx="13749531"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04EE9-9ACB-4EA2-91BB-44F48AF687D0}" type="datetimeFigureOut">
              <a:rPr lang="en-IN" smtClean="0"/>
              <a:t>30-05-2026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396625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C04EE9-9ACB-4EA2-91BB-44F48AF687D0}" type="datetimeFigureOut">
              <a:rPr lang="en-IN" smtClean="0"/>
              <a:t>30-05-2026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302145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8808" y="3039535"/>
            <a:ext cx="18693944" cy="5071532"/>
          </a:xfrm>
        </p:spPr>
        <p:txBody>
          <a:bodyPr anchor="b"/>
          <a:lstStyle>
            <a:lvl1pPr>
              <a:defRPr sz="10666"/>
            </a:lvl1pPr>
          </a:lstStyle>
          <a:p>
            <a:r>
              <a:rPr lang="en-US"/>
              <a:t>Click to edit Master title style</a:t>
            </a:r>
            <a:endParaRPr lang="en-US" dirty="0"/>
          </a:p>
        </p:txBody>
      </p:sp>
      <p:sp>
        <p:nvSpPr>
          <p:cNvPr id="3" name="Text Placeholder 2"/>
          <p:cNvSpPr>
            <a:spLocks noGrp="1"/>
          </p:cNvSpPr>
          <p:nvPr>
            <p:ph type="body" idx="1"/>
          </p:nvPr>
        </p:nvSpPr>
        <p:spPr>
          <a:xfrm>
            <a:off x="1478808" y="8159046"/>
            <a:ext cx="18693944" cy="2666999"/>
          </a:xfrm>
        </p:spPr>
        <p:txBody>
          <a:bodyPr/>
          <a:lstStyle>
            <a:lvl1pPr marL="0" indent="0">
              <a:buNone/>
              <a:defRPr sz="4266">
                <a:solidFill>
                  <a:schemeClr val="tx1">
                    <a:tint val="82000"/>
                  </a:schemeClr>
                </a:solidFill>
              </a:defRPr>
            </a:lvl1pPr>
            <a:lvl2pPr marL="812764" indent="0">
              <a:buNone/>
              <a:defRPr sz="3555">
                <a:solidFill>
                  <a:schemeClr val="tx1">
                    <a:tint val="82000"/>
                  </a:schemeClr>
                </a:solidFill>
              </a:defRPr>
            </a:lvl2pPr>
            <a:lvl3pPr marL="1625529" indent="0">
              <a:buNone/>
              <a:defRPr sz="3200">
                <a:solidFill>
                  <a:schemeClr val="tx1">
                    <a:tint val="82000"/>
                  </a:schemeClr>
                </a:solidFill>
              </a:defRPr>
            </a:lvl3pPr>
            <a:lvl4pPr marL="2438293" indent="0">
              <a:buNone/>
              <a:defRPr sz="2844">
                <a:solidFill>
                  <a:schemeClr val="tx1">
                    <a:tint val="82000"/>
                  </a:schemeClr>
                </a:solidFill>
              </a:defRPr>
            </a:lvl4pPr>
            <a:lvl5pPr marL="3251058" indent="0">
              <a:buNone/>
              <a:defRPr sz="2844">
                <a:solidFill>
                  <a:schemeClr val="tx1">
                    <a:tint val="82000"/>
                  </a:schemeClr>
                </a:solidFill>
              </a:defRPr>
            </a:lvl5pPr>
            <a:lvl6pPr marL="4063822" indent="0">
              <a:buNone/>
              <a:defRPr sz="2844">
                <a:solidFill>
                  <a:schemeClr val="tx1">
                    <a:tint val="82000"/>
                  </a:schemeClr>
                </a:solidFill>
              </a:defRPr>
            </a:lvl6pPr>
            <a:lvl7pPr marL="4876587" indent="0">
              <a:buNone/>
              <a:defRPr sz="2844">
                <a:solidFill>
                  <a:schemeClr val="tx1">
                    <a:tint val="82000"/>
                  </a:schemeClr>
                </a:solidFill>
              </a:defRPr>
            </a:lvl7pPr>
            <a:lvl8pPr marL="5689351" indent="0">
              <a:buNone/>
              <a:defRPr sz="2844">
                <a:solidFill>
                  <a:schemeClr val="tx1">
                    <a:tint val="82000"/>
                  </a:schemeClr>
                </a:solidFill>
              </a:defRPr>
            </a:lvl8pPr>
            <a:lvl9pPr marL="6502116" indent="0">
              <a:buNone/>
              <a:defRPr sz="2844">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04EE9-9ACB-4EA2-91BB-44F48AF687D0}" type="datetimeFigureOut">
              <a:rPr lang="en-IN" smtClean="0"/>
              <a:t>30-05-2026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282949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90097"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72532" y="3245556"/>
            <a:ext cx="9211509"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04EE9-9ACB-4EA2-91BB-44F48AF687D0}" type="datetimeFigureOut">
              <a:rPr lang="en-IN" smtClean="0"/>
              <a:t>30-05-2026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220928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92920" y="649112"/>
            <a:ext cx="18693944"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92921" y="2988734"/>
            <a:ext cx="9169175"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4" name="Content Placeholder 3"/>
          <p:cNvSpPr>
            <a:spLocks noGrp="1"/>
          </p:cNvSpPr>
          <p:nvPr>
            <p:ph sz="half" idx="2"/>
          </p:nvPr>
        </p:nvSpPr>
        <p:spPr>
          <a:xfrm>
            <a:off x="1492921" y="4453467"/>
            <a:ext cx="916917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72532" y="2988734"/>
            <a:ext cx="9214332" cy="1464732"/>
          </a:xfrm>
        </p:spPr>
        <p:txBody>
          <a:bodyPr anchor="b"/>
          <a:lstStyle>
            <a:lvl1pPr marL="0" indent="0">
              <a:buNone/>
              <a:defRPr sz="4266" b="1"/>
            </a:lvl1pPr>
            <a:lvl2pPr marL="812764" indent="0">
              <a:buNone/>
              <a:defRPr sz="3555" b="1"/>
            </a:lvl2pPr>
            <a:lvl3pPr marL="1625529" indent="0">
              <a:buNone/>
              <a:defRPr sz="3200" b="1"/>
            </a:lvl3pPr>
            <a:lvl4pPr marL="2438293" indent="0">
              <a:buNone/>
              <a:defRPr sz="2844" b="1"/>
            </a:lvl4pPr>
            <a:lvl5pPr marL="3251058" indent="0">
              <a:buNone/>
              <a:defRPr sz="2844" b="1"/>
            </a:lvl5pPr>
            <a:lvl6pPr marL="4063822" indent="0">
              <a:buNone/>
              <a:defRPr sz="2844" b="1"/>
            </a:lvl6pPr>
            <a:lvl7pPr marL="4876587" indent="0">
              <a:buNone/>
              <a:defRPr sz="2844" b="1"/>
            </a:lvl7pPr>
            <a:lvl8pPr marL="5689351" indent="0">
              <a:buNone/>
              <a:defRPr sz="2844" b="1"/>
            </a:lvl8pPr>
            <a:lvl9pPr marL="6502116" indent="0">
              <a:buNone/>
              <a:defRPr sz="2844" b="1"/>
            </a:lvl9pPr>
          </a:lstStyle>
          <a:p>
            <a:pPr lvl="0"/>
            <a:r>
              <a:rPr lang="en-US"/>
              <a:t>Click to edit Master text styles</a:t>
            </a:r>
          </a:p>
        </p:txBody>
      </p:sp>
      <p:sp>
        <p:nvSpPr>
          <p:cNvPr id="6" name="Content Placeholder 5"/>
          <p:cNvSpPr>
            <a:spLocks noGrp="1"/>
          </p:cNvSpPr>
          <p:nvPr>
            <p:ph sz="quarter" idx="4"/>
          </p:nvPr>
        </p:nvSpPr>
        <p:spPr>
          <a:xfrm>
            <a:off x="10972532" y="4453467"/>
            <a:ext cx="9214332"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04EE9-9ACB-4EA2-91BB-44F48AF687D0}" type="datetimeFigureOut">
              <a:rPr lang="en-IN" smtClean="0"/>
              <a:t>30-05-2026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41868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C04EE9-9ACB-4EA2-91BB-44F48AF687D0}" type="datetimeFigureOut">
              <a:rPr lang="en-IN" smtClean="0"/>
              <a:t>30-05-2026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110540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04EE9-9ACB-4EA2-91BB-44F48AF687D0}" type="datetimeFigureOut">
              <a:rPr lang="en-IN" smtClean="0"/>
              <a:t>30-05-2026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346990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endParaRPr lang="en-US" dirty="0"/>
          </a:p>
        </p:txBody>
      </p:sp>
      <p:sp>
        <p:nvSpPr>
          <p:cNvPr id="3" name="Content Placeholder 2"/>
          <p:cNvSpPr>
            <a:spLocks noGrp="1"/>
          </p:cNvSpPr>
          <p:nvPr>
            <p:ph idx="1"/>
          </p:nvPr>
        </p:nvSpPr>
        <p:spPr>
          <a:xfrm>
            <a:off x="9214332" y="1755423"/>
            <a:ext cx="10972532" cy="8664222"/>
          </a:xfrm>
        </p:spPr>
        <p:txBody>
          <a:bodyPr/>
          <a:lstStyle>
            <a:lvl1pPr>
              <a:defRPr sz="5689"/>
            </a:lvl1pPr>
            <a:lvl2pPr>
              <a:defRPr sz="4978"/>
            </a:lvl2pPr>
            <a:lvl3pPr>
              <a:defRPr sz="4266"/>
            </a:lvl3pPr>
            <a:lvl4pPr>
              <a:defRPr sz="3555"/>
            </a:lvl4pPr>
            <a:lvl5pPr>
              <a:defRPr sz="3555"/>
            </a:lvl5pPr>
            <a:lvl6pPr>
              <a:defRPr sz="3555"/>
            </a:lvl6pPr>
            <a:lvl7pPr>
              <a:defRPr sz="3555"/>
            </a:lvl7pPr>
            <a:lvl8pPr>
              <a:defRPr sz="3555"/>
            </a:lvl8pPr>
            <a:lvl9pPr>
              <a:defRPr sz="35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D8C04EE9-9ACB-4EA2-91BB-44F48AF687D0}" type="datetimeFigureOut">
              <a:rPr lang="en-IN" smtClean="0"/>
              <a:t>30-05-2026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32165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2921" y="812800"/>
            <a:ext cx="6990473" cy="2844800"/>
          </a:xfrm>
        </p:spPr>
        <p:txBody>
          <a:bodyPr anchor="b"/>
          <a:lstStyle>
            <a:lvl1pPr>
              <a:defRPr sz="5689"/>
            </a:lvl1pPr>
          </a:lstStyle>
          <a:p>
            <a:r>
              <a:rPr lang="en-US"/>
              <a:t>Click to edit Master title style</a:t>
            </a:r>
            <a:endParaRPr lang="en-US" dirty="0"/>
          </a:p>
        </p:txBody>
      </p:sp>
      <p:sp>
        <p:nvSpPr>
          <p:cNvPr id="3" name="Picture Placeholder 2"/>
          <p:cNvSpPr>
            <a:spLocks noGrp="1" noChangeAspect="1"/>
          </p:cNvSpPr>
          <p:nvPr>
            <p:ph type="pic" idx="1"/>
          </p:nvPr>
        </p:nvSpPr>
        <p:spPr>
          <a:xfrm>
            <a:off x="9214332" y="1755423"/>
            <a:ext cx="10972532" cy="8664222"/>
          </a:xfrm>
        </p:spPr>
        <p:txBody>
          <a:bodyPr anchor="t"/>
          <a:lstStyle>
            <a:lvl1pPr marL="0" indent="0">
              <a:buNone/>
              <a:defRPr sz="5689"/>
            </a:lvl1pPr>
            <a:lvl2pPr marL="812764" indent="0">
              <a:buNone/>
              <a:defRPr sz="4978"/>
            </a:lvl2pPr>
            <a:lvl3pPr marL="1625529" indent="0">
              <a:buNone/>
              <a:defRPr sz="4266"/>
            </a:lvl3pPr>
            <a:lvl4pPr marL="2438293" indent="0">
              <a:buNone/>
              <a:defRPr sz="3555"/>
            </a:lvl4pPr>
            <a:lvl5pPr marL="3251058" indent="0">
              <a:buNone/>
              <a:defRPr sz="3555"/>
            </a:lvl5pPr>
            <a:lvl6pPr marL="4063822" indent="0">
              <a:buNone/>
              <a:defRPr sz="3555"/>
            </a:lvl6pPr>
            <a:lvl7pPr marL="4876587" indent="0">
              <a:buNone/>
              <a:defRPr sz="3555"/>
            </a:lvl7pPr>
            <a:lvl8pPr marL="5689351" indent="0">
              <a:buNone/>
              <a:defRPr sz="3555"/>
            </a:lvl8pPr>
            <a:lvl9pPr marL="6502116" indent="0">
              <a:buNone/>
              <a:defRPr sz="3555"/>
            </a:lvl9pPr>
          </a:lstStyle>
          <a:p>
            <a:r>
              <a:rPr lang="en-US"/>
              <a:t>Click icon to add picture</a:t>
            </a:r>
            <a:endParaRPr lang="en-US" dirty="0"/>
          </a:p>
        </p:txBody>
      </p:sp>
      <p:sp>
        <p:nvSpPr>
          <p:cNvPr id="4" name="Text Placeholder 3"/>
          <p:cNvSpPr>
            <a:spLocks noGrp="1"/>
          </p:cNvSpPr>
          <p:nvPr>
            <p:ph type="body" sz="half" idx="2"/>
          </p:nvPr>
        </p:nvSpPr>
        <p:spPr>
          <a:xfrm>
            <a:off x="1492921" y="3657600"/>
            <a:ext cx="6990473" cy="6776156"/>
          </a:xfrm>
        </p:spPr>
        <p:txBody>
          <a:bodyPr/>
          <a:lstStyle>
            <a:lvl1pPr marL="0" indent="0">
              <a:buNone/>
              <a:defRPr sz="2844"/>
            </a:lvl1pPr>
            <a:lvl2pPr marL="812764" indent="0">
              <a:buNone/>
              <a:defRPr sz="2489"/>
            </a:lvl2pPr>
            <a:lvl3pPr marL="1625529" indent="0">
              <a:buNone/>
              <a:defRPr sz="2133"/>
            </a:lvl3pPr>
            <a:lvl4pPr marL="2438293" indent="0">
              <a:buNone/>
              <a:defRPr sz="1778"/>
            </a:lvl4pPr>
            <a:lvl5pPr marL="3251058" indent="0">
              <a:buNone/>
              <a:defRPr sz="1778"/>
            </a:lvl5pPr>
            <a:lvl6pPr marL="4063822" indent="0">
              <a:buNone/>
              <a:defRPr sz="1778"/>
            </a:lvl6pPr>
            <a:lvl7pPr marL="4876587" indent="0">
              <a:buNone/>
              <a:defRPr sz="1778"/>
            </a:lvl7pPr>
            <a:lvl8pPr marL="5689351" indent="0">
              <a:buNone/>
              <a:defRPr sz="1778"/>
            </a:lvl8pPr>
            <a:lvl9pPr marL="6502116"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D8C04EE9-9ACB-4EA2-91BB-44F48AF687D0}" type="datetimeFigureOut">
              <a:rPr lang="en-IN" smtClean="0"/>
              <a:t>30-05-2026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8EA019A-DF4C-4CE4-88B8-99ECBC0BB126}" type="slidenum">
              <a:rPr lang="en-IN" smtClean="0"/>
              <a:t>‹#›</a:t>
            </a:fld>
            <a:endParaRPr lang="en-IN"/>
          </a:p>
        </p:txBody>
      </p:sp>
    </p:spTree>
    <p:extLst>
      <p:ext uri="{BB962C8B-B14F-4D97-AF65-F5344CB8AC3E}">
        <p14:creationId xmlns:p14="http://schemas.microsoft.com/office/powerpoint/2010/main" val="40961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649112"/>
            <a:ext cx="18693944"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0097" y="3245556"/>
            <a:ext cx="18693944"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90097" y="11300179"/>
            <a:ext cx="4876681" cy="649111"/>
          </a:xfrm>
          <a:prstGeom prst="rect">
            <a:avLst/>
          </a:prstGeom>
        </p:spPr>
        <p:txBody>
          <a:bodyPr vert="horz" lIns="91440" tIns="45720" rIns="91440" bIns="45720" rtlCol="0" anchor="ctr"/>
          <a:lstStyle>
            <a:lvl1pPr algn="l">
              <a:defRPr sz="2133">
                <a:solidFill>
                  <a:schemeClr val="tx1">
                    <a:tint val="82000"/>
                  </a:schemeClr>
                </a:solidFill>
              </a:defRPr>
            </a:lvl1pPr>
          </a:lstStyle>
          <a:p>
            <a:fld id="{D8C04EE9-9ACB-4EA2-91BB-44F48AF687D0}" type="datetimeFigureOut">
              <a:rPr lang="en-IN" smtClean="0"/>
              <a:t>30-05-2026</a:t>
            </a:fld>
            <a:endParaRPr lang="en-IN"/>
          </a:p>
        </p:txBody>
      </p:sp>
      <p:sp>
        <p:nvSpPr>
          <p:cNvPr id="5" name="Footer Placeholder 4"/>
          <p:cNvSpPr>
            <a:spLocks noGrp="1"/>
          </p:cNvSpPr>
          <p:nvPr>
            <p:ph type="ftr" sz="quarter" idx="3"/>
          </p:nvPr>
        </p:nvSpPr>
        <p:spPr>
          <a:xfrm>
            <a:off x="7179558" y="11300179"/>
            <a:ext cx="7315022" cy="649111"/>
          </a:xfrm>
          <a:prstGeom prst="rect">
            <a:avLst/>
          </a:prstGeom>
        </p:spPr>
        <p:txBody>
          <a:bodyPr vert="horz" lIns="91440" tIns="45720" rIns="91440" bIns="45720" rtlCol="0" anchor="ctr"/>
          <a:lstStyle>
            <a:lvl1pPr algn="ctr">
              <a:defRPr sz="2133">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15307360" y="11300179"/>
            <a:ext cx="4876681" cy="649111"/>
          </a:xfrm>
          <a:prstGeom prst="rect">
            <a:avLst/>
          </a:prstGeom>
        </p:spPr>
        <p:txBody>
          <a:bodyPr vert="horz" lIns="91440" tIns="45720" rIns="91440" bIns="45720" rtlCol="0" anchor="ctr"/>
          <a:lstStyle>
            <a:lvl1pPr algn="r">
              <a:defRPr sz="2133">
                <a:solidFill>
                  <a:schemeClr val="tx1">
                    <a:tint val="82000"/>
                  </a:schemeClr>
                </a:solidFill>
              </a:defRPr>
            </a:lvl1pPr>
          </a:lstStyle>
          <a:p>
            <a:fld id="{98EA019A-DF4C-4CE4-88B8-99ECBC0BB126}" type="slidenum">
              <a:rPr lang="en-IN" smtClean="0"/>
              <a:t>‹#›</a:t>
            </a:fld>
            <a:endParaRPr lang="en-IN"/>
          </a:p>
        </p:txBody>
      </p:sp>
    </p:spTree>
    <p:extLst>
      <p:ext uri="{BB962C8B-B14F-4D97-AF65-F5344CB8AC3E}">
        <p14:creationId xmlns:p14="http://schemas.microsoft.com/office/powerpoint/2010/main" val="1699712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529" rtl="0" eaLnBrk="1" latinLnBrk="0" hangingPunct="1">
        <a:lnSpc>
          <a:spcPct val="90000"/>
        </a:lnSpc>
        <a:spcBef>
          <a:spcPct val="0"/>
        </a:spcBef>
        <a:buNone/>
        <a:defRPr sz="7822" kern="1200">
          <a:solidFill>
            <a:schemeClr val="tx1"/>
          </a:solidFill>
          <a:latin typeface="+mj-lt"/>
          <a:ea typeface="+mj-ea"/>
          <a:cs typeface="+mj-cs"/>
        </a:defRPr>
      </a:lvl1pPr>
    </p:titleStyle>
    <p:bodyStyle>
      <a:lvl1pPr marL="406382" indent="-406382" algn="l" defTabSz="1625529"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147" indent="-406382" algn="l" defTabSz="1625529" rtl="0" eaLnBrk="1" latinLnBrk="0" hangingPunct="1">
        <a:lnSpc>
          <a:spcPct val="90000"/>
        </a:lnSpc>
        <a:spcBef>
          <a:spcPts val="889"/>
        </a:spcBef>
        <a:buFont typeface="Arial" panose="020B0604020202020204" pitchFamily="34" charset="0"/>
        <a:buChar char="•"/>
        <a:defRPr sz="4266" kern="1200">
          <a:solidFill>
            <a:schemeClr val="tx1"/>
          </a:solidFill>
          <a:latin typeface="+mn-lt"/>
          <a:ea typeface="+mn-ea"/>
          <a:cs typeface="+mn-cs"/>
        </a:defRPr>
      </a:lvl2pPr>
      <a:lvl3pPr marL="2031911" indent="-406382" algn="l" defTabSz="1625529" rtl="0" eaLnBrk="1" latinLnBrk="0" hangingPunct="1">
        <a:lnSpc>
          <a:spcPct val="90000"/>
        </a:lnSpc>
        <a:spcBef>
          <a:spcPts val="889"/>
        </a:spcBef>
        <a:buFont typeface="Arial" panose="020B0604020202020204" pitchFamily="34" charset="0"/>
        <a:buChar char="•"/>
        <a:defRPr sz="3555" kern="1200">
          <a:solidFill>
            <a:schemeClr val="tx1"/>
          </a:solidFill>
          <a:latin typeface="+mn-lt"/>
          <a:ea typeface="+mn-ea"/>
          <a:cs typeface="+mn-cs"/>
        </a:defRPr>
      </a:lvl3pPr>
      <a:lvl4pPr marL="2844676"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440"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29" rtl="0" eaLnBrk="1" latinLnBrk="0" hangingPunct="1">
        <a:defRPr sz="3200" kern="1200">
          <a:solidFill>
            <a:schemeClr val="tx1"/>
          </a:solidFill>
          <a:latin typeface="+mn-lt"/>
          <a:ea typeface="+mn-ea"/>
          <a:cs typeface="+mn-cs"/>
        </a:defRPr>
      </a:lvl1pPr>
      <a:lvl2pPr marL="812764" algn="l" defTabSz="1625529" rtl="0" eaLnBrk="1" latinLnBrk="0" hangingPunct="1">
        <a:defRPr sz="3200" kern="1200">
          <a:solidFill>
            <a:schemeClr val="tx1"/>
          </a:solidFill>
          <a:latin typeface="+mn-lt"/>
          <a:ea typeface="+mn-ea"/>
          <a:cs typeface="+mn-cs"/>
        </a:defRPr>
      </a:lvl2pPr>
      <a:lvl3pPr marL="1625529" algn="l" defTabSz="1625529" rtl="0" eaLnBrk="1" latinLnBrk="0" hangingPunct="1">
        <a:defRPr sz="3200" kern="1200">
          <a:solidFill>
            <a:schemeClr val="tx1"/>
          </a:solidFill>
          <a:latin typeface="+mn-lt"/>
          <a:ea typeface="+mn-ea"/>
          <a:cs typeface="+mn-cs"/>
        </a:defRPr>
      </a:lvl3pPr>
      <a:lvl4pPr marL="2438293" algn="l" defTabSz="1625529" rtl="0" eaLnBrk="1" latinLnBrk="0" hangingPunct="1">
        <a:defRPr sz="3200" kern="1200">
          <a:solidFill>
            <a:schemeClr val="tx1"/>
          </a:solidFill>
          <a:latin typeface="+mn-lt"/>
          <a:ea typeface="+mn-ea"/>
          <a:cs typeface="+mn-cs"/>
        </a:defRPr>
      </a:lvl4pPr>
      <a:lvl5pPr marL="3251058" algn="l" defTabSz="1625529" rtl="0" eaLnBrk="1" latinLnBrk="0" hangingPunct="1">
        <a:defRPr sz="3200" kern="1200">
          <a:solidFill>
            <a:schemeClr val="tx1"/>
          </a:solidFill>
          <a:latin typeface="+mn-lt"/>
          <a:ea typeface="+mn-ea"/>
          <a:cs typeface="+mn-cs"/>
        </a:defRPr>
      </a:lvl5pPr>
      <a:lvl6pPr marL="4063822" algn="l" defTabSz="1625529" rtl="0" eaLnBrk="1" latinLnBrk="0" hangingPunct="1">
        <a:defRPr sz="3200" kern="1200">
          <a:solidFill>
            <a:schemeClr val="tx1"/>
          </a:solidFill>
          <a:latin typeface="+mn-lt"/>
          <a:ea typeface="+mn-ea"/>
          <a:cs typeface="+mn-cs"/>
        </a:defRPr>
      </a:lvl6pPr>
      <a:lvl7pPr marL="4876587" algn="l" defTabSz="1625529" rtl="0" eaLnBrk="1" latinLnBrk="0" hangingPunct="1">
        <a:defRPr sz="3200" kern="1200">
          <a:solidFill>
            <a:schemeClr val="tx1"/>
          </a:solidFill>
          <a:latin typeface="+mn-lt"/>
          <a:ea typeface="+mn-ea"/>
          <a:cs typeface="+mn-cs"/>
        </a:defRPr>
      </a:lvl7pPr>
      <a:lvl8pPr marL="5689351" algn="l" defTabSz="1625529" rtl="0" eaLnBrk="1" latinLnBrk="0" hangingPunct="1">
        <a:defRPr sz="3200" kern="1200">
          <a:solidFill>
            <a:schemeClr val="tx1"/>
          </a:solidFill>
          <a:latin typeface="+mn-lt"/>
          <a:ea typeface="+mn-ea"/>
          <a:cs typeface="+mn-cs"/>
        </a:defRPr>
      </a:lvl8pPr>
      <a:lvl9pPr marL="6502116" algn="l" defTabSz="162552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sv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DAF2-FBEC-46D7-0220-E8FAF1429580}"/>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E7CA44A-0987-3F35-4C1F-38BA404E933E}"/>
              </a:ext>
            </a:extLst>
          </p:cNvPr>
          <p:cNvGrpSpPr/>
          <p:nvPr/>
        </p:nvGrpSpPr>
        <p:grpSpPr>
          <a:xfrm>
            <a:off x="17785916" y="8007668"/>
            <a:ext cx="3609846" cy="2667849"/>
            <a:chOff x="17336740" y="8280382"/>
            <a:chExt cx="3609846" cy="2667849"/>
          </a:xfrm>
        </p:grpSpPr>
        <p:sp>
          <p:nvSpPr>
            <p:cNvPr id="2058" name="Rectangle: Rounded Corners 2057">
              <a:extLst>
                <a:ext uri="{FF2B5EF4-FFF2-40B4-BE49-F238E27FC236}">
                  <a16:creationId xmlns:a16="http://schemas.microsoft.com/office/drawing/2014/main" id="{A5317762-FED1-DD07-C459-3E883B677838}"/>
                </a:ext>
              </a:extLst>
            </p:cNvPr>
            <p:cNvSpPr/>
            <p:nvPr/>
          </p:nvSpPr>
          <p:spPr>
            <a:xfrm>
              <a:off x="17336740" y="8280382"/>
              <a:ext cx="3590761" cy="266784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Arial" panose="020B0604020202020204" pitchFamily="34" charset="0"/>
                <a:cs typeface="Arial" panose="020B0604020202020204" pitchFamily="34" charset="0"/>
              </a:endParaRPr>
            </a:p>
          </p:txBody>
        </p:sp>
        <p:sp>
          <p:nvSpPr>
            <p:cNvPr id="2062" name="Rectangle 2061">
              <a:extLst>
                <a:ext uri="{FF2B5EF4-FFF2-40B4-BE49-F238E27FC236}">
                  <a16:creationId xmlns:a16="http://schemas.microsoft.com/office/drawing/2014/main" id="{ACD15F5E-8810-256D-1E39-9516017611F7}"/>
                </a:ext>
              </a:extLst>
            </p:cNvPr>
            <p:cNvSpPr/>
            <p:nvPr/>
          </p:nvSpPr>
          <p:spPr>
            <a:xfrm>
              <a:off x="17358461" y="10165790"/>
              <a:ext cx="3588125" cy="780542"/>
            </a:xfrm>
            <a:prstGeom prst="rect">
              <a:avLst/>
            </a:prstGeom>
            <a:solidFill>
              <a:srgbClr val="0F9ED5">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2059" name="Picture 2058">
              <a:extLst>
                <a:ext uri="{FF2B5EF4-FFF2-40B4-BE49-F238E27FC236}">
                  <a16:creationId xmlns:a16="http://schemas.microsoft.com/office/drawing/2014/main" id="{5E81D581-C00C-F9B7-5828-8E918494D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5204" y="8889431"/>
              <a:ext cx="1297894" cy="1057805"/>
            </a:xfrm>
            <a:prstGeom prst="rect">
              <a:avLst/>
            </a:prstGeom>
          </p:spPr>
        </p:pic>
        <p:sp>
          <p:nvSpPr>
            <p:cNvPr id="2060" name="TextBox 2059">
              <a:extLst>
                <a:ext uri="{FF2B5EF4-FFF2-40B4-BE49-F238E27FC236}">
                  <a16:creationId xmlns:a16="http://schemas.microsoft.com/office/drawing/2014/main" id="{78C16CBA-DD71-5E63-6758-1A7B70C442B5}"/>
                </a:ext>
              </a:extLst>
            </p:cNvPr>
            <p:cNvSpPr txBox="1"/>
            <p:nvPr/>
          </p:nvSpPr>
          <p:spPr>
            <a:xfrm>
              <a:off x="17492950" y="8380122"/>
              <a:ext cx="3318499" cy="400110"/>
            </a:xfrm>
            <a:prstGeom prst="rect">
              <a:avLst/>
            </a:prstGeom>
            <a:noFill/>
          </p:spPr>
          <p:txBody>
            <a:bodyPr wrap="square">
              <a:spAutoFit/>
            </a:bodyPr>
            <a:lstStyle/>
            <a:p>
              <a:pPr algn="ctr"/>
              <a:r>
                <a:rPr lang="en-IN" sz="2000" b="1" dirty="0">
                  <a:solidFill>
                    <a:srgbClr val="1E7DBD"/>
                  </a:solidFill>
                  <a:latin typeface="Arial" panose="020B0604020202020204" pitchFamily="34" charset="0"/>
                  <a:cs typeface="Arial" panose="020B0604020202020204" pitchFamily="34" charset="0"/>
                </a:rPr>
                <a:t>Education and Guidance</a:t>
              </a:r>
            </a:p>
          </p:txBody>
        </p:sp>
        <p:sp>
          <p:nvSpPr>
            <p:cNvPr id="2061" name="TextBox 2060">
              <a:extLst>
                <a:ext uri="{FF2B5EF4-FFF2-40B4-BE49-F238E27FC236}">
                  <a16:creationId xmlns:a16="http://schemas.microsoft.com/office/drawing/2014/main" id="{85D649C5-FE0F-31C2-F90D-82E2C113ACC0}"/>
                </a:ext>
              </a:extLst>
            </p:cNvPr>
            <p:cNvSpPr txBox="1"/>
            <p:nvPr/>
          </p:nvSpPr>
          <p:spPr>
            <a:xfrm>
              <a:off x="17338711" y="10210743"/>
              <a:ext cx="3560640" cy="584775"/>
            </a:xfrm>
            <a:prstGeom prst="rect">
              <a:avLst/>
            </a:prstGeom>
            <a:noFill/>
          </p:spPr>
          <p:txBody>
            <a:bodyPr wrap="square" rtlCol="0">
              <a:spAutoFit/>
            </a:bodyPr>
            <a:lstStyle/>
            <a:p>
              <a:pPr algn="ctr"/>
              <a:r>
                <a:rPr lang="en-IN" sz="1600" dirty="0">
                  <a:latin typeface="Arial" panose="020B0604020202020204" pitchFamily="34" charset="0"/>
                  <a:cs typeface="Arial" panose="020B0604020202020204" pitchFamily="34" charset="0"/>
                </a:rPr>
                <a:t>Access to relevant and accurate information</a:t>
              </a:r>
            </a:p>
          </p:txBody>
        </p:sp>
        <p:cxnSp>
          <p:nvCxnSpPr>
            <p:cNvPr id="2085" name="Straight Connector 2084">
              <a:extLst>
                <a:ext uri="{FF2B5EF4-FFF2-40B4-BE49-F238E27FC236}">
                  <a16:creationId xmlns:a16="http://schemas.microsoft.com/office/drawing/2014/main" id="{816719DC-8AE7-0614-8CA4-E3BD6360E038}"/>
                </a:ext>
              </a:extLst>
            </p:cNvPr>
            <p:cNvCxnSpPr>
              <a:cxnSpLocks/>
            </p:cNvCxnSpPr>
            <p:nvPr/>
          </p:nvCxnSpPr>
          <p:spPr>
            <a:xfrm>
              <a:off x="17945099" y="8796274"/>
              <a:ext cx="2271467"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89" name="Teardrop 88">
            <a:extLst>
              <a:ext uri="{FF2B5EF4-FFF2-40B4-BE49-F238E27FC236}">
                <a16:creationId xmlns:a16="http://schemas.microsoft.com/office/drawing/2014/main" id="{4DFF30FD-8401-79D6-FBF0-ECBEBDD6C435}"/>
              </a:ext>
            </a:extLst>
          </p:cNvPr>
          <p:cNvSpPr/>
          <p:nvPr/>
        </p:nvSpPr>
        <p:spPr>
          <a:xfrm rot="5400000">
            <a:off x="4960280" y="1788375"/>
            <a:ext cx="4561809" cy="4793409"/>
          </a:xfrm>
          <a:prstGeom prst="teardrop">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34423E-9CFB-F7D5-680C-369A46C41E23}"/>
              </a:ext>
            </a:extLst>
          </p:cNvPr>
          <p:cNvSpPr/>
          <p:nvPr/>
        </p:nvSpPr>
        <p:spPr>
          <a:xfrm>
            <a:off x="1" y="-4"/>
            <a:ext cx="21674138" cy="1113556"/>
          </a:xfrm>
          <a:prstGeom prst="rect">
            <a:avLst/>
          </a:prstGeom>
          <a:solidFill>
            <a:srgbClr val="1E7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42667D3-E40A-45D9-579C-9BAC8BB34E0D}"/>
              </a:ext>
            </a:extLst>
          </p:cNvPr>
          <p:cNvSpPr txBox="1"/>
          <p:nvPr/>
        </p:nvSpPr>
        <p:spPr>
          <a:xfrm>
            <a:off x="238142" y="79721"/>
            <a:ext cx="13746910" cy="954107"/>
          </a:xfrm>
          <a:prstGeom prst="rect">
            <a:avLst/>
          </a:prstGeom>
          <a:noFill/>
        </p:spPr>
        <p:txBody>
          <a:bodyPr wrap="square">
            <a:spAutoFit/>
          </a:bodyPr>
          <a:lstStyle/>
          <a:p>
            <a:pPr>
              <a:spcBef>
                <a:spcPts val="3792"/>
              </a:spcBef>
              <a:spcAft>
                <a:spcPts val="3792"/>
              </a:spcAft>
            </a:pPr>
            <a:r>
              <a:rPr lang="en-US" sz="2800" b="1" dirty="0">
                <a:solidFill>
                  <a:schemeClr val="bg1"/>
                </a:solidFill>
                <a:latin typeface="Arial" panose="020B0604020202020204" pitchFamily="34" charset="0"/>
                <a:ea typeface="Arial" panose="020B0604020202020204" pitchFamily="34" charset="0"/>
                <a:cs typeface="Arial" panose="020B0604020202020204" pitchFamily="34" charset="0"/>
              </a:rPr>
              <a:t>Pick My Pump: Co-designing an Artificial Intelligence Chatbot Navigator to Tackle Diabetes Technology-Associated Stigma in the Diabetes Community</a:t>
            </a:r>
            <a:endParaRPr lang="en-IN" sz="28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5E4B7F8F-7BA6-DB6E-A0D1-DA1BC369B029}"/>
              </a:ext>
            </a:extLst>
          </p:cNvPr>
          <p:cNvSpPr txBox="1"/>
          <p:nvPr/>
        </p:nvSpPr>
        <p:spPr>
          <a:xfrm>
            <a:off x="14579106" y="161985"/>
            <a:ext cx="4682739" cy="369332"/>
          </a:xfrm>
          <a:prstGeom prst="rect">
            <a:avLst/>
          </a:prstGeom>
          <a:noFill/>
        </p:spPr>
        <p:txBody>
          <a:bodyPr wrap="square">
            <a:spAutoFit/>
          </a:bodyPr>
          <a:lstStyle/>
          <a:p>
            <a:pPr>
              <a:spcBef>
                <a:spcPts val="3792"/>
              </a:spcBef>
              <a:spcAft>
                <a:spcPts val="3792"/>
              </a:spcAft>
            </a:pPr>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Md. Najeeb Ashraf,</a:t>
            </a:r>
            <a:r>
              <a:rPr lang="en-US" b="1" baseline="30000" dirty="0">
                <a:solidFill>
                  <a:schemeClr val="bg1"/>
                </a:solidFill>
                <a:latin typeface="Arial" panose="020B0604020202020204" pitchFamily="34" charset="0"/>
                <a:ea typeface="Arial" panose="020B0604020202020204" pitchFamily="34" charset="0"/>
                <a:cs typeface="Arial" panose="020B0604020202020204" pitchFamily="34" charset="0"/>
              </a:rPr>
              <a:t>1,2</a:t>
            </a:r>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 Amanda Knight</a:t>
            </a:r>
            <a:r>
              <a:rPr lang="en-US" b="1" baseline="30000" dirty="0">
                <a:solidFill>
                  <a:schemeClr val="bg1"/>
                </a:solidFill>
                <a:latin typeface="Arial" panose="020B0604020202020204" pitchFamily="34" charset="0"/>
                <a:ea typeface="Arial" panose="020B0604020202020204" pitchFamily="34" charset="0"/>
                <a:cs typeface="Arial" panose="020B0604020202020204" pitchFamily="34" charset="0"/>
              </a:rPr>
              <a:t>1</a:t>
            </a:r>
            <a:r>
              <a:rPr lang="en-US" b="1" dirty="0">
                <a:solidFill>
                  <a:schemeClr val="bg1"/>
                </a:solidFill>
                <a:latin typeface="Arial" panose="020B0604020202020204" pitchFamily="34" charset="0"/>
                <a:ea typeface="Arial" panose="020B0604020202020204" pitchFamily="34" charset="0"/>
                <a:cs typeface="Arial" panose="020B0604020202020204" pitchFamily="34" charset="0"/>
              </a:rPr>
              <a:t> </a:t>
            </a:r>
            <a:endParaRPr lang="en-IN"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B7DA038B-9CD8-F207-B90B-7A9289103D37}"/>
              </a:ext>
            </a:extLst>
          </p:cNvPr>
          <p:cNvGrpSpPr/>
          <p:nvPr/>
        </p:nvGrpSpPr>
        <p:grpSpPr>
          <a:xfrm>
            <a:off x="194900" y="1132834"/>
            <a:ext cx="21185362" cy="960720"/>
            <a:chOff x="184325" y="7022747"/>
            <a:chExt cx="6255553" cy="462190"/>
          </a:xfrm>
        </p:grpSpPr>
        <p:sp>
          <p:nvSpPr>
            <p:cNvPr id="72" name="Rectangle: Rounded Corners 71">
              <a:extLst>
                <a:ext uri="{FF2B5EF4-FFF2-40B4-BE49-F238E27FC236}">
                  <a16:creationId xmlns:a16="http://schemas.microsoft.com/office/drawing/2014/main" id="{78534BD7-188A-DBB6-C284-14005E6F8DDF}"/>
                </a:ext>
              </a:extLst>
            </p:cNvPr>
            <p:cNvSpPr/>
            <p:nvPr/>
          </p:nvSpPr>
          <p:spPr>
            <a:xfrm>
              <a:off x="184325" y="7022747"/>
              <a:ext cx="6255553" cy="373012"/>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84E025CC-80F5-48EF-C0DA-BE86660E019D}"/>
                </a:ext>
              </a:extLst>
            </p:cNvPr>
            <p:cNvSpPr txBox="1"/>
            <p:nvPr/>
          </p:nvSpPr>
          <p:spPr>
            <a:xfrm>
              <a:off x="442719" y="7040735"/>
              <a:ext cx="5907174" cy="444202"/>
            </a:xfrm>
            <a:prstGeom prst="rect">
              <a:avLst/>
            </a:prstGeom>
            <a:noFill/>
          </p:spPr>
          <p:txBody>
            <a:bodyPr wrap="square" rtlCol="0">
              <a:spAutoFit/>
            </a:bodyPr>
            <a:lstStyle/>
            <a:p>
              <a:pPr algn="ctr"/>
              <a:r>
                <a:rPr lang="en-IN" dirty="0">
                  <a:solidFill>
                    <a:schemeClr val="bg1"/>
                  </a:solidFill>
                  <a:latin typeface="Arial" panose="020B0604020202020204" pitchFamily="34" charset="0"/>
                  <a:cs typeface="Arial" panose="020B0604020202020204" pitchFamily="34" charset="0"/>
                </a:rPr>
                <a:t>Diabetes technology-associated stigma (i.e., use of insulin pumps, AID systems [including DIY] is commonly observed in the diabetes community. </a:t>
              </a:r>
            </a:p>
            <a:p>
              <a:pPr algn="ctr"/>
              <a:r>
                <a:rPr lang="en-IN" b="1" dirty="0">
                  <a:solidFill>
                    <a:schemeClr val="bg1"/>
                  </a:solidFill>
                  <a:latin typeface="Arial" panose="020B0604020202020204" pitchFamily="34" charset="0"/>
                  <a:cs typeface="Arial" panose="020B0604020202020204" pitchFamily="34" charset="0"/>
                </a:rPr>
                <a:t>AIM: </a:t>
              </a:r>
              <a:r>
                <a:rPr lang="en-IN" dirty="0">
                  <a:solidFill>
                    <a:schemeClr val="bg1"/>
                  </a:solidFill>
                  <a:latin typeface="Arial" panose="020B0604020202020204" pitchFamily="34" charset="0"/>
                  <a:cs typeface="Arial" panose="020B0604020202020204" pitchFamily="34" charset="0"/>
                </a:rPr>
                <a:t>To reduce diabetes technology-associated stigma </a:t>
              </a:r>
              <a:r>
                <a:rPr lang="en-US" dirty="0">
                  <a:solidFill>
                    <a:schemeClr val="bg1"/>
                  </a:solidFill>
                  <a:latin typeface="Arial" panose="020B0604020202020204" pitchFamily="34" charset="0"/>
                  <a:cs typeface="Arial" panose="020B0604020202020204" pitchFamily="34" charset="0"/>
                </a:rPr>
                <a:t>by creating an AI-powered pump and AID chatbot navigator to ask sensitive questions, fostering confident shared decision-making.</a:t>
              </a:r>
              <a:endParaRPr lang="en-IN" b="1" dirty="0">
                <a:solidFill>
                  <a:schemeClr val="bg1"/>
                </a:solidFill>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CE11ADEA-62E8-B72F-5FFC-1ABB2A0DF611}"/>
              </a:ext>
            </a:extLst>
          </p:cNvPr>
          <p:cNvGrpSpPr/>
          <p:nvPr/>
        </p:nvGrpSpPr>
        <p:grpSpPr>
          <a:xfrm>
            <a:off x="698284" y="1986206"/>
            <a:ext cx="2922122" cy="649405"/>
            <a:chOff x="8214267" y="2237817"/>
            <a:chExt cx="6281006" cy="1698403"/>
          </a:xfrm>
        </p:grpSpPr>
        <p:sp>
          <p:nvSpPr>
            <p:cNvPr id="47" name="Rectangle: Rounded Corners 46">
              <a:extLst>
                <a:ext uri="{FF2B5EF4-FFF2-40B4-BE49-F238E27FC236}">
                  <a16:creationId xmlns:a16="http://schemas.microsoft.com/office/drawing/2014/main" id="{74B12E9E-9145-C8D0-6859-ACEE54319047}"/>
                </a:ext>
              </a:extLst>
            </p:cNvPr>
            <p:cNvSpPr/>
            <p:nvPr/>
          </p:nvSpPr>
          <p:spPr>
            <a:xfrm>
              <a:off x="8214267" y="2237817"/>
              <a:ext cx="6281006" cy="1698403"/>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9E2795EC-C283-2816-C617-F2AF776691AF}"/>
                </a:ext>
              </a:extLst>
            </p:cNvPr>
            <p:cNvSpPr txBox="1"/>
            <p:nvPr/>
          </p:nvSpPr>
          <p:spPr>
            <a:xfrm>
              <a:off x="8278820" y="2402823"/>
              <a:ext cx="6151898" cy="1368389"/>
            </a:xfrm>
            <a:prstGeom prst="rect">
              <a:avLst/>
            </a:prstGeom>
            <a:noFill/>
          </p:spPr>
          <p:txBody>
            <a:bodyPr wrap="square" rtlCol="0">
              <a:spAutoFit/>
            </a:bodyPr>
            <a:lstStyle/>
            <a:p>
              <a:pPr algn="ctr"/>
              <a:r>
                <a:rPr lang="en-IN" sz="1400" b="1" dirty="0">
                  <a:solidFill>
                    <a:schemeClr val="bg1"/>
                  </a:solidFill>
                  <a:latin typeface="Arial" panose="020B0604020202020204" pitchFamily="34" charset="0"/>
                  <a:cs typeface="Arial" panose="020B0604020202020204" pitchFamily="34" charset="0"/>
                </a:rPr>
                <a:t>What patients and caregivers usually feel</a:t>
              </a:r>
            </a:p>
          </p:txBody>
        </p:sp>
      </p:grpSp>
      <p:grpSp>
        <p:nvGrpSpPr>
          <p:cNvPr id="82" name="Group 81">
            <a:extLst>
              <a:ext uri="{FF2B5EF4-FFF2-40B4-BE49-F238E27FC236}">
                <a16:creationId xmlns:a16="http://schemas.microsoft.com/office/drawing/2014/main" id="{58FBA962-AAB6-889B-3BE6-33A7713FD658}"/>
              </a:ext>
            </a:extLst>
          </p:cNvPr>
          <p:cNvGrpSpPr/>
          <p:nvPr/>
        </p:nvGrpSpPr>
        <p:grpSpPr>
          <a:xfrm>
            <a:off x="5736558" y="3209631"/>
            <a:ext cx="3101239" cy="2673876"/>
            <a:chOff x="3749263" y="5291387"/>
            <a:chExt cx="3270280" cy="3243279"/>
          </a:xfrm>
        </p:grpSpPr>
        <p:pic>
          <p:nvPicPr>
            <p:cNvPr id="75" name="Picture 74">
              <a:extLst>
                <a:ext uri="{FF2B5EF4-FFF2-40B4-BE49-F238E27FC236}">
                  <a16:creationId xmlns:a16="http://schemas.microsoft.com/office/drawing/2014/main" id="{C52D1705-07F1-6CA5-5E90-812B065D5170}"/>
                </a:ext>
              </a:extLst>
            </p:cNvPr>
            <p:cNvPicPr>
              <a:picLocks noChangeAspect="1"/>
            </p:cNvPicPr>
            <p:nvPr/>
          </p:nvPicPr>
          <p:blipFill>
            <a:blip r:embed="rId4"/>
            <a:stretch>
              <a:fillRect/>
            </a:stretch>
          </p:blipFill>
          <p:spPr>
            <a:xfrm>
              <a:off x="3749264" y="6327227"/>
              <a:ext cx="3270279" cy="2207439"/>
            </a:xfrm>
            <a:prstGeom prst="rect">
              <a:avLst/>
            </a:prstGeom>
          </p:spPr>
        </p:pic>
        <p:pic>
          <p:nvPicPr>
            <p:cNvPr id="77" name="Picture 76">
              <a:extLst>
                <a:ext uri="{FF2B5EF4-FFF2-40B4-BE49-F238E27FC236}">
                  <a16:creationId xmlns:a16="http://schemas.microsoft.com/office/drawing/2014/main" id="{C9A4E27E-626E-E388-A4C8-521D1821AED9}"/>
                </a:ext>
              </a:extLst>
            </p:cNvPr>
            <p:cNvPicPr>
              <a:picLocks noChangeAspect="1"/>
            </p:cNvPicPr>
            <p:nvPr/>
          </p:nvPicPr>
          <p:blipFill>
            <a:blip r:embed="rId5"/>
            <a:srcRect t="7723" b="67499"/>
            <a:stretch>
              <a:fillRect/>
            </a:stretch>
          </p:blipFill>
          <p:spPr>
            <a:xfrm>
              <a:off x="3749263" y="5291387"/>
              <a:ext cx="3270280" cy="1179427"/>
            </a:xfrm>
            <a:prstGeom prst="rect">
              <a:avLst/>
            </a:prstGeom>
          </p:spPr>
        </p:pic>
      </p:grpSp>
      <p:grpSp>
        <p:nvGrpSpPr>
          <p:cNvPr id="79" name="Group 78">
            <a:extLst>
              <a:ext uri="{FF2B5EF4-FFF2-40B4-BE49-F238E27FC236}">
                <a16:creationId xmlns:a16="http://schemas.microsoft.com/office/drawing/2014/main" id="{BA341EC3-C290-B8BF-9592-F72038FDF2EF}"/>
              </a:ext>
            </a:extLst>
          </p:cNvPr>
          <p:cNvGrpSpPr/>
          <p:nvPr/>
        </p:nvGrpSpPr>
        <p:grpSpPr>
          <a:xfrm>
            <a:off x="698284" y="6042983"/>
            <a:ext cx="2922122" cy="649405"/>
            <a:chOff x="8214267" y="2237817"/>
            <a:chExt cx="6281006" cy="1698403"/>
          </a:xfrm>
        </p:grpSpPr>
        <p:sp>
          <p:nvSpPr>
            <p:cNvPr id="80" name="Rectangle: Rounded Corners 79">
              <a:extLst>
                <a:ext uri="{FF2B5EF4-FFF2-40B4-BE49-F238E27FC236}">
                  <a16:creationId xmlns:a16="http://schemas.microsoft.com/office/drawing/2014/main" id="{00608BB8-940B-E373-1B70-20415BF1A6A4}"/>
                </a:ext>
              </a:extLst>
            </p:cNvPr>
            <p:cNvSpPr/>
            <p:nvPr/>
          </p:nvSpPr>
          <p:spPr>
            <a:xfrm>
              <a:off x="8214267" y="2237817"/>
              <a:ext cx="6281006" cy="1698403"/>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76023D96-8B34-87CB-FB1D-6C1789E9C165}"/>
                </a:ext>
              </a:extLst>
            </p:cNvPr>
            <p:cNvSpPr txBox="1"/>
            <p:nvPr/>
          </p:nvSpPr>
          <p:spPr>
            <a:xfrm>
              <a:off x="8278820" y="2402823"/>
              <a:ext cx="6151898" cy="1368389"/>
            </a:xfrm>
            <a:prstGeom prst="rect">
              <a:avLst/>
            </a:prstGeom>
            <a:noFill/>
          </p:spPr>
          <p:txBody>
            <a:bodyPr wrap="square" rtlCol="0">
              <a:spAutoFit/>
            </a:bodyPr>
            <a:lstStyle/>
            <a:p>
              <a:pPr algn="ctr"/>
              <a:r>
                <a:rPr lang="en-IN" sz="1400" b="1" dirty="0">
                  <a:solidFill>
                    <a:schemeClr val="bg1"/>
                  </a:solidFill>
                  <a:latin typeface="Arial" panose="020B0604020202020204" pitchFamily="34" charset="0"/>
                  <a:cs typeface="Arial" panose="020B0604020202020204" pitchFamily="34" charset="0"/>
                </a:rPr>
                <a:t>Stigma shapes technology choices (AID or DIY or none)</a:t>
              </a:r>
            </a:p>
          </p:txBody>
        </p:sp>
      </p:grpSp>
      <p:pic>
        <p:nvPicPr>
          <p:cNvPr id="84" name="Picture 83">
            <a:extLst>
              <a:ext uri="{FF2B5EF4-FFF2-40B4-BE49-F238E27FC236}">
                <a16:creationId xmlns:a16="http://schemas.microsoft.com/office/drawing/2014/main" id="{851A1873-9A65-3AE7-3263-1FE796B9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739" y="6800780"/>
            <a:ext cx="3126835" cy="3846156"/>
          </a:xfrm>
          <a:prstGeom prst="rect">
            <a:avLst/>
          </a:prstGeom>
        </p:spPr>
      </p:pic>
      <p:sp>
        <p:nvSpPr>
          <p:cNvPr id="85" name="Right Brace 84">
            <a:extLst>
              <a:ext uri="{FF2B5EF4-FFF2-40B4-BE49-F238E27FC236}">
                <a16:creationId xmlns:a16="http://schemas.microsoft.com/office/drawing/2014/main" id="{6BD79726-B13E-D725-F196-3C4482895B16}"/>
              </a:ext>
            </a:extLst>
          </p:cNvPr>
          <p:cNvSpPr/>
          <p:nvPr/>
        </p:nvSpPr>
        <p:spPr>
          <a:xfrm>
            <a:off x="4026912" y="2310909"/>
            <a:ext cx="1098235" cy="8251332"/>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6" name="Group 85">
            <a:extLst>
              <a:ext uri="{FF2B5EF4-FFF2-40B4-BE49-F238E27FC236}">
                <a16:creationId xmlns:a16="http://schemas.microsoft.com/office/drawing/2014/main" id="{88774AAB-A5E3-1CF1-1EC1-BC415F12551C}"/>
              </a:ext>
            </a:extLst>
          </p:cNvPr>
          <p:cNvGrpSpPr/>
          <p:nvPr/>
        </p:nvGrpSpPr>
        <p:grpSpPr>
          <a:xfrm>
            <a:off x="5780123" y="2435428"/>
            <a:ext cx="2922122" cy="649405"/>
            <a:chOff x="8214267" y="2237817"/>
            <a:chExt cx="6281006" cy="1698403"/>
          </a:xfrm>
        </p:grpSpPr>
        <p:sp>
          <p:nvSpPr>
            <p:cNvPr id="87" name="Rectangle: Rounded Corners 86">
              <a:extLst>
                <a:ext uri="{FF2B5EF4-FFF2-40B4-BE49-F238E27FC236}">
                  <a16:creationId xmlns:a16="http://schemas.microsoft.com/office/drawing/2014/main" id="{4B8BA56C-F2C4-4AB1-0054-9C16E72DA4E1}"/>
                </a:ext>
              </a:extLst>
            </p:cNvPr>
            <p:cNvSpPr/>
            <p:nvPr/>
          </p:nvSpPr>
          <p:spPr>
            <a:xfrm>
              <a:off x="8214267" y="2237817"/>
              <a:ext cx="6281006" cy="1698403"/>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283AD3D1-A290-309E-1FAA-3112CBCF7479}"/>
                </a:ext>
              </a:extLst>
            </p:cNvPr>
            <p:cNvSpPr txBox="1"/>
            <p:nvPr/>
          </p:nvSpPr>
          <p:spPr>
            <a:xfrm>
              <a:off x="8278820" y="2377781"/>
              <a:ext cx="6151898" cy="1368389"/>
            </a:xfrm>
            <a:prstGeom prst="rect">
              <a:avLst/>
            </a:prstGeom>
            <a:noFill/>
          </p:spPr>
          <p:txBody>
            <a:bodyPr wrap="square" rtlCol="0">
              <a:spAutoFit/>
            </a:bodyPr>
            <a:lstStyle/>
            <a:p>
              <a:pPr algn="ctr"/>
              <a:r>
                <a:rPr lang="en-IN" sz="1400" b="1" dirty="0">
                  <a:solidFill>
                    <a:schemeClr val="bg1"/>
                  </a:solidFill>
                  <a:latin typeface="Arial" panose="020B0604020202020204" pitchFamily="34" charset="0"/>
                  <a:cs typeface="Arial" panose="020B0604020202020204" pitchFamily="34" charset="0"/>
                </a:rPr>
                <a:t>DAC led co-designing sessions (&gt;2 dozen people)</a:t>
              </a:r>
            </a:p>
          </p:txBody>
        </p:sp>
      </p:grpSp>
      <p:pic>
        <p:nvPicPr>
          <p:cNvPr id="2050" name="Picture 2" descr="Minimal 16:9 vector illustration of an AI-powered AID chatbot navigator for people with diabetes.">
            <a:extLst>
              <a:ext uri="{FF2B5EF4-FFF2-40B4-BE49-F238E27FC236}">
                <a16:creationId xmlns:a16="http://schemas.microsoft.com/office/drawing/2014/main" id="{319F3F36-B11A-519F-4836-F4D2F84E96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838" t="8491" r="25959" b="6730"/>
          <a:stretch>
            <a:fillRect/>
          </a:stretch>
        </p:blipFill>
        <p:spPr bwMode="auto">
          <a:xfrm>
            <a:off x="10071081" y="4611617"/>
            <a:ext cx="5563035" cy="5564777"/>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91">
            <a:extLst>
              <a:ext uri="{FF2B5EF4-FFF2-40B4-BE49-F238E27FC236}">
                <a16:creationId xmlns:a16="http://schemas.microsoft.com/office/drawing/2014/main" id="{A02F5473-46F6-C9BB-3F6A-7EADA0E03A9F}"/>
              </a:ext>
            </a:extLst>
          </p:cNvPr>
          <p:cNvGrpSpPr/>
          <p:nvPr/>
        </p:nvGrpSpPr>
        <p:grpSpPr>
          <a:xfrm>
            <a:off x="10111297" y="3887163"/>
            <a:ext cx="2922122" cy="649405"/>
            <a:chOff x="8214267" y="2237817"/>
            <a:chExt cx="6281006" cy="1698403"/>
          </a:xfrm>
        </p:grpSpPr>
        <p:sp>
          <p:nvSpPr>
            <p:cNvPr id="93" name="Rectangle: Rounded Corners 92">
              <a:extLst>
                <a:ext uri="{FF2B5EF4-FFF2-40B4-BE49-F238E27FC236}">
                  <a16:creationId xmlns:a16="http://schemas.microsoft.com/office/drawing/2014/main" id="{F0F69C17-1C21-AFFF-9F66-6C44E64DA56D}"/>
                </a:ext>
              </a:extLst>
            </p:cNvPr>
            <p:cNvSpPr/>
            <p:nvPr/>
          </p:nvSpPr>
          <p:spPr>
            <a:xfrm>
              <a:off x="8214267" y="2237817"/>
              <a:ext cx="6281006" cy="1698403"/>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8BBCF454-BCB6-8F08-B7B0-6339340003B2}"/>
                </a:ext>
              </a:extLst>
            </p:cNvPr>
            <p:cNvSpPr txBox="1"/>
            <p:nvPr/>
          </p:nvSpPr>
          <p:spPr>
            <a:xfrm>
              <a:off x="8343375" y="2669094"/>
              <a:ext cx="6151898" cy="804936"/>
            </a:xfrm>
            <a:prstGeom prst="rect">
              <a:avLst/>
            </a:prstGeom>
            <a:noFill/>
          </p:spPr>
          <p:txBody>
            <a:bodyPr wrap="square" rtlCol="0">
              <a:spAutoFit/>
            </a:bodyPr>
            <a:lstStyle/>
            <a:p>
              <a:pPr algn="ctr"/>
              <a:r>
                <a:rPr lang="en-IN" sz="1400" b="1" dirty="0">
                  <a:solidFill>
                    <a:schemeClr val="bg1"/>
                  </a:solidFill>
                  <a:latin typeface="Arial" panose="020B0604020202020204" pitchFamily="34" charset="0"/>
                  <a:cs typeface="Arial" panose="020B0604020202020204" pitchFamily="34" charset="0"/>
                </a:rPr>
                <a:t>AID Chatbot Navigator</a:t>
              </a:r>
            </a:p>
          </p:txBody>
        </p:sp>
      </p:grpSp>
      <p:grpSp>
        <p:nvGrpSpPr>
          <p:cNvPr id="95" name="Group 94">
            <a:extLst>
              <a:ext uri="{FF2B5EF4-FFF2-40B4-BE49-F238E27FC236}">
                <a16:creationId xmlns:a16="http://schemas.microsoft.com/office/drawing/2014/main" id="{92203672-68A4-2A11-12BA-E65FF9996EF0}"/>
              </a:ext>
            </a:extLst>
          </p:cNvPr>
          <p:cNvGrpSpPr/>
          <p:nvPr/>
        </p:nvGrpSpPr>
        <p:grpSpPr>
          <a:xfrm>
            <a:off x="582044" y="2838405"/>
            <a:ext cx="3100907" cy="2840731"/>
            <a:chOff x="14062263" y="-9247339"/>
            <a:chExt cx="7564498" cy="6455884"/>
          </a:xfrm>
        </p:grpSpPr>
        <p:sp>
          <p:nvSpPr>
            <p:cNvPr id="96" name="Oval 95">
              <a:extLst>
                <a:ext uri="{FF2B5EF4-FFF2-40B4-BE49-F238E27FC236}">
                  <a16:creationId xmlns:a16="http://schemas.microsoft.com/office/drawing/2014/main" id="{5D00D186-1BE9-7357-FC67-E289C8B99F66}"/>
                </a:ext>
              </a:extLst>
            </p:cNvPr>
            <p:cNvSpPr/>
            <p:nvPr/>
          </p:nvSpPr>
          <p:spPr>
            <a:xfrm>
              <a:off x="14062263" y="-9247339"/>
              <a:ext cx="7564498" cy="6455884"/>
            </a:xfrm>
            <a:prstGeom prst="ellipse">
              <a:avLst/>
            </a:prstGeom>
            <a:solidFill>
              <a:srgbClr val="FCD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pic>
          <p:nvPicPr>
            <p:cNvPr id="97" name="Picture 96">
              <a:extLst>
                <a:ext uri="{FF2B5EF4-FFF2-40B4-BE49-F238E27FC236}">
                  <a16:creationId xmlns:a16="http://schemas.microsoft.com/office/drawing/2014/main" id="{654A3CBE-1258-ECB6-29EC-0B63F28BC18C}"/>
                </a:ext>
              </a:extLst>
            </p:cNvPr>
            <p:cNvPicPr>
              <a:picLocks noChangeAspect="1"/>
            </p:cNvPicPr>
            <p:nvPr/>
          </p:nvPicPr>
          <p:blipFill>
            <a:blip r:embed="rId8">
              <a:extLst>
                <a:ext uri="{28A0092B-C50C-407E-A947-70E740481C1C}">
                  <a14:useLocalDpi xmlns:a14="http://schemas.microsoft.com/office/drawing/2010/main" val="0"/>
                </a:ext>
              </a:extLst>
            </a:blip>
            <a:srcRect t="15225"/>
            <a:stretch>
              <a:fillRect/>
            </a:stretch>
          </p:blipFill>
          <p:spPr>
            <a:xfrm>
              <a:off x="14589345" y="-8678617"/>
              <a:ext cx="6907473" cy="5855806"/>
            </a:xfrm>
            <a:prstGeom prst="ellipse">
              <a:avLst/>
            </a:prstGeom>
          </p:spPr>
        </p:pic>
      </p:grpSp>
      <p:sp>
        <p:nvSpPr>
          <p:cNvPr id="98" name="TextBox 97">
            <a:extLst>
              <a:ext uri="{FF2B5EF4-FFF2-40B4-BE49-F238E27FC236}">
                <a16:creationId xmlns:a16="http://schemas.microsoft.com/office/drawing/2014/main" id="{A0C8673F-86DE-17E2-12E9-177C065B1B9E}"/>
              </a:ext>
            </a:extLst>
          </p:cNvPr>
          <p:cNvSpPr txBox="1"/>
          <p:nvPr/>
        </p:nvSpPr>
        <p:spPr>
          <a:xfrm rot="2059874">
            <a:off x="2899873" y="2903733"/>
            <a:ext cx="95090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Confused</a:t>
            </a:r>
          </a:p>
        </p:txBody>
      </p:sp>
      <p:sp>
        <p:nvSpPr>
          <p:cNvPr id="99" name="TextBox 98">
            <a:extLst>
              <a:ext uri="{FF2B5EF4-FFF2-40B4-BE49-F238E27FC236}">
                <a16:creationId xmlns:a16="http://schemas.microsoft.com/office/drawing/2014/main" id="{CA0D1E59-0B03-816C-0490-60DD065D5E2D}"/>
              </a:ext>
            </a:extLst>
          </p:cNvPr>
          <p:cNvSpPr txBox="1"/>
          <p:nvPr/>
        </p:nvSpPr>
        <p:spPr>
          <a:xfrm rot="16200000">
            <a:off x="52827" y="3932587"/>
            <a:ext cx="740908"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Fearful</a:t>
            </a:r>
          </a:p>
        </p:txBody>
      </p:sp>
      <p:sp>
        <p:nvSpPr>
          <p:cNvPr id="100" name="TextBox 99">
            <a:extLst>
              <a:ext uri="{FF2B5EF4-FFF2-40B4-BE49-F238E27FC236}">
                <a16:creationId xmlns:a16="http://schemas.microsoft.com/office/drawing/2014/main" id="{7B0C1225-42B0-6C43-B263-3B64A40A55D7}"/>
              </a:ext>
            </a:extLst>
          </p:cNvPr>
          <p:cNvSpPr txBox="1"/>
          <p:nvPr/>
        </p:nvSpPr>
        <p:spPr>
          <a:xfrm rot="18914800">
            <a:off x="374387" y="2948566"/>
            <a:ext cx="101983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Not for Me</a:t>
            </a:r>
          </a:p>
        </p:txBody>
      </p:sp>
      <p:sp>
        <p:nvSpPr>
          <p:cNvPr id="101" name="TextBox 100">
            <a:extLst>
              <a:ext uri="{FF2B5EF4-FFF2-40B4-BE49-F238E27FC236}">
                <a16:creationId xmlns:a16="http://schemas.microsoft.com/office/drawing/2014/main" id="{38E1B8DE-B66B-0E00-DB33-D8AC25ABCA9E}"/>
              </a:ext>
            </a:extLst>
          </p:cNvPr>
          <p:cNvSpPr txBox="1"/>
          <p:nvPr/>
        </p:nvSpPr>
        <p:spPr>
          <a:xfrm rot="20504355">
            <a:off x="2772634" y="4881134"/>
            <a:ext cx="152734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Too complicated</a:t>
            </a:r>
          </a:p>
        </p:txBody>
      </p:sp>
      <p:sp>
        <p:nvSpPr>
          <p:cNvPr id="102" name="TextBox 101">
            <a:extLst>
              <a:ext uri="{FF2B5EF4-FFF2-40B4-BE49-F238E27FC236}">
                <a16:creationId xmlns:a16="http://schemas.microsoft.com/office/drawing/2014/main" id="{5327CBA4-0ADD-330C-FF0A-8294751027FE}"/>
              </a:ext>
            </a:extLst>
          </p:cNvPr>
          <p:cNvSpPr txBox="1"/>
          <p:nvPr/>
        </p:nvSpPr>
        <p:spPr>
          <a:xfrm rot="2262999">
            <a:off x="349541" y="5240712"/>
            <a:ext cx="1069524"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Blame &amp;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Judgement</a:t>
            </a:r>
          </a:p>
        </p:txBody>
      </p:sp>
      <p:sp>
        <p:nvSpPr>
          <p:cNvPr id="103" name="TextBox 102">
            <a:extLst>
              <a:ext uri="{FF2B5EF4-FFF2-40B4-BE49-F238E27FC236}">
                <a16:creationId xmlns:a16="http://schemas.microsoft.com/office/drawing/2014/main" id="{AF2472FF-A4E3-6A86-0A46-216C8E6EFA55}"/>
              </a:ext>
            </a:extLst>
          </p:cNvPr>
          <p:cNvSpPr txBox="1"/>
          <p:nvPr/>
        </p:nvSpPr>
        <p:spPr>
          <a:xfrm rot="5400000">
            <a:off x="3483537" y="3907427"/>
            <a:ext cx="922047"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Shame &amp;</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Guilt</a:t>
            </a:r>
          </a:p>
        </p:txBody>
      </p:sp>
      <p:sp>
        <p:nvSpPr>
          <p:cNvPr id="107" name="TextBox 106">
            <a:extLst>
              <a:ext uri="{FF2B5EF4-FFF2-40B4-BE49-F238E27FC236}">
                <a16:creationId xmlns:a16="http://schemas.microsoft.com/office/drawing/2014/main" id="{C79840B2-1166-CA0A-D4ED-B1C8A158751E}"/>
              </a:ext>
            </a:extLst>
          </p:cNvPr>
          <p:cNvSpPr txBox="1"/>
          <p:nvPr/>
        </p:nvSpPr>
        <p:spPr>
          <a:xfrm rot="20532773">
            <a:off x="2174373" y="5361723"/>
            <a:ext cx="227188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Tech feels inaccessible </a:t>
            </a:r>
          </a:p>
        </p:txBody>
      </p:sp>
      <p:grpSp>
        <p:nvGrpSpPr>
          <p:cNvPr id="2063" name="Group 2062">
            <a:extLst>
              <a:ext uri="{FF2B5EF4-FFF2-40B4-BE49-F238E27FC236}">
                <a16:creationId xmlns:a16="http://schemas.microsoft.com/office/drawing/2014/main" id="{5C58C227-32B6-2B28-5239-0DB3DD53E4E4}"/>
              </a:ext>
            </a:extLst>
          </p:cNvPr>
          <p:cNvGrpSpPr/>
          <p:nvPr/>
        </p:nvGrpSpPr>
        <p:grpSpPr>
          <a:xfrm>
            <a:off x="4880536" y="6526371"/>
            <a:ext cx="4757353" cy="4120565"/>
            <a:chOff x="4319066" y="7385781"/>
            <a:chExt cx="4757353" cy="4120565"/>
          </a:xfrm>
        </p:grpSpPr>
        <p:sp>
          <p:nvSpPr>
            <p:cNvPr id="106" name="Teardrop 105">
              <a:extLst>
                <a:ext uri="{FF2B5EF4-FFF2-40B4-BE49-F238E27FC236}">
                  <a16:creationId xmlns:a16="http://schemas.microsoft.com/office/drawing/2014/main" id="{DB5F9980-10E9-A9E7-E2DC-2E9F25C6A546}"/>
                </a:ext>
              </a:extLst>
            </p:cNvPr>
            <p:cNvSpPr/>
            <p:nvPr/>
          </p:nvSpPr>
          <p:spPr>
            <a:xfrm>
              <a:off x="4319066" y="7385781"/>
              <a:ext cx="4757353" cy="4120565"/>
            </a:xfrm>
            <a:prstGeom prst="teardrop">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a:extLst>
                <a:ext uri="{FF2B5EF4-FFF2-40B4-BE49-F238E27FC236}">
                  <a16:creationId xmlns:a16="http://schemas.microsoft.com/office/drawing/2014/main" id="{F47CD0B2-5E19-8610-83B5-8D22BE1B0FFF}"/>
                </a:ext>
              </a:extLst>
            </p:cNvPr>
            <p:cNvPicPr>
              <a:picLocks noChangeAspect="1"/>
            </p:cNvPicPr>
            <p:nvPr/>
          </p:nvPicPr>
          <p:blipFill>
            <a:blip r:embed="rId9"/>
            <a:srcRect t="5851" r="3152"/>
            <a:stretch>
              <a:fillRect/>
            </a:stretch>
          </p:blipFill>
          <p:spPr>
            <a:xfrm>
              <a:off x="5081405" y="8491984"/>
              <a:ext cx="3215442" cy="2419380"/>
            </a:xfrm>
            <a:prstGeom prst="rect">
              <a:avLst/>
            </a:prstGeom>
          </p:spPr>
        </p:pic>
        <p:grpSp>
          <p:nvGrpSpPr>
            <p:cNvPr id="108" name="Group 107">
              <a:extLst>
                <a:ext uri="{FF2B5EF4-FFF2-40B4-BE49-F238E27FC236}">
                  <a16:creationId xmlns:a16="http://schemas.microsoft.com/office/drawing/2014/main" id="{0BC675F9-E2E6-A5CC-8CE9-A8DEDD9A2D10}"/>
                </a:ext>
              </a:extLst>
            </p:cNvPr>
            <p:cNvGrpSpPr/>
            <p:nvPr/>
          </p:nvGrpSpPr>
          <p:grpSpPr>
            <a:xfrm>
              <a:off x="5407054" y="7764120"/>
              <a:ext cx="2769728" cy="649405"/>
              <a:chOff x="8432541" y="2237817"/>
              <a:chExt cx="6281006" cy="1698403"/>
            </a:xfrm>
          </p:grpSpPr>
          <p:sp>
            <p:nvSpPr>
              <p:cNvPr id="109" name="Rectangle: Rounded Corners 108">
                <a:extLst>
                  <a:ext uri="{FF2B5EF4-FFF2-40B4-BE49-F238E27FC236}">
                    <a16:creationId xmlns:a16="http://schemas.microsoft.com/office/drawing/2014/main" id="{4D5AF767-14A7-836D-9CD7-2408930B8A25}"/>
                  </a:ext>
                </a:extLst>
              </p:cNvPr>
              <p:cNvSpPr/>
              <p:nvPr/>
            </p:nvSpPr>
            <p:spPr>
              <a:xfrm>
                <a:off x="8432541" y="2237817"/>
                <a:ext cx="6281006" cy="1698403"/>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dirty="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4EB59B58-2BAE-7E0E-213D-2F9366E2BD68}"/>
                  </a:ext>
                </a:extLst>
              </p:cNvPr>
              <p:cNvSpPr txBox="1"/>
              <p:nvPr/>
            </p:nvSpPr>
            <p:spPr>
              <a:xfrm>
                <a:off x="8497094" y="2344051"/>
                <a:ext cx="6151897" cy="1368389"/>
              </a:xfrm>
              <a:prstGeom prst="rect">
                <a:avLst/>
              </a:prstGeom>
              <a:noFill/>
            </p:spPr>
            <p:txBody>
              <a:bodyPr wrap="square" rtlCol="0">
                <a:spAutoFit/>
              </a:bodyPr>
              <a:lstStyle/>
              <a:p>
                <a:pPr algn="ctr"/>
                <a:r>
                  <a:rPr lang="en-IN" sz="1400" b="1" dirty="0">
                    <a:solidFill>
                      <a:schemeClr val="bg1"/>
                    </a:solidFill>
                    <a:latin typeface="Arial" panose="020B0604020202020204" pitchFamily="34" charset="0"/>
                    <a:cs typeface="Arial" panose="020B0604020202020204" pitchFamily="34" charset="0"/>
                  </a:rPr>
                  <a:t>Plain language (Grade 3-5) and Verified AID guides</a:t>
                </a:r>
              </a:p>
            </p:txBody>
          </p:sp>
        </p:grpSp>
      </p:grpSp>
      <p:sp>
        <p:nvSpPr>
          <p:cNvPr id="111" name="Thought Bubble: Cloud 110">
            <a:extLst>
              <a:ext uri="{FF2B5EF4-FFF2-40B4-BE49-F238E27FC236}">
                <a16:creationId xmlns:a16="http://schemas.microsoft.com/office/drawing/2014/main" id="{35D02063-A58D-A0A1-7A24-D9CD4D19C6A1}"/>
              </a:ext>
            </a:extLst>
          </p:cNvPr>
          <p:cNvSpPr/>
          <p:nvPr/>
        </p:nvSpPr>
        <p:spPr>
          <a:xfrm rot="1277392">
            <a:off x="13431645" y="2686814"/>
            <a:ext cx="2711014" cy="2827569"/>
          </a:xfrm>
          <a:prstGeom prst="cloudCallou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Ask me anything about insulin pumps, CGMs, AID, and DIY systems across US and Canada.</a:t>
            </a:r>
          </a:p>
        </p:txBody>
      </p:sp>
      <p:grpSp>
        <p:nvGrpSpPr>
          <p:cNvPr id="112" name="Group 111">
            <a:extLst>
              <a:ext uri="{FF2B5EF4-FFF2-40B4-BE49-F238E27FC236}">
                <a16:creationId xmlns:a16="http://schemas.microsoft.com/office/drawing/2014/main" id="{645B9C6C-009E-6A76-D69A-B37390EF3D5A}"/>
              </a:ext>
            </a:extLst>
          </p:cNvPr>
          <p:cNvGrpSpPr/>
          <p:nvPr/>
        </p:nvGrpSpPr>
        <p:grpSpPr>
          <a:xfrm>
            <a:off x="17743586" y="1926765"/>
            <a:ext cx="3607200" cy="509243"/>
            <a:chOff x="726041" y="7022743"/>
            <a:chExt cx="4804094" cy="244990"/>
          </a:xfrm>
        </p:grpSpPr>
        <p:sp>
          <p:nvSpPr>
            <p:cNvPr id="113" name="Rectangle: Rounded Corners 112">
              <a:extLst>
                <a:ext uri="{FF2B5EF4-FFF2-40B4-BE49-F238E27FC236}">
                  <a16:creationId xmlns:a16="http://schemas.microsoft.com/office/drawing/2014/main" id="{13B8B28C-0EED-2442-1877-68CA6A83727C}"/>
                </a:ext>
              </a:extLst>
            </p:cNvPr>
            <p:cNvSpPr/>
            <p:nvPr/>
          </p:nvSpPr>
          <p:spPr>
            <a:xfrm>
              <a:off x="726041" y="7022743"/>
              <a:ext cx="4804094" cy="244990"/>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5689">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60F4E738-D829-1877-222C-8AFA3D9F182F}"/>
                </a:ext>
              </a:extLst>
            </p:cNvPr>
            <p:cNvSpPr txBox="1"/>
            <p:nvPr/>
          </p:nvSpPr>
          <p:spPr>
            <a:xfrm>
              <a:off x="980172" y="7042447"/>
              <a:ext cx="4346893" cy="192488"/>
            </a:xfrm>
            <a:prstGeom prst="rect">
              <a:avLst/>
            </a:prstGeom>
            <a:noFill/>
          </p:spPr>
          <p:txBody>
            <a:bodyPr wrap="square" rtlCol="0">
              <a:spAutoFit/>
            </a:bodyPr>
            <a:lstStyle/>
            <a:p>
              <a:pPr algn="ctr"/>
              <a:r>
                <a:rPr lang="en-IN" sz="2000" b="1" dirty="0">
                  <a:solidFill>
                    <a:schemeClr val="bg1"/>
                  </a:solidFill>
                  <a:latin typeface="Arial" panose="020B0604020202020204" pitchFamily="34" charset="0"/>
                  <a:cs typeface="Arial" panose="020B0604020202020204" pitchFamily="34" charset="0"/>
                </a:rPr>
                <a:t>Expected Outcomes</a:t>
              </a:r>
            </a:p>
          </p:txBody>
        </p:sp>
      </p:grpSp>
      <p:sp>
        <p:nvSpPr>
          <p:cNvPr id="115" name="TextBox 114">
            <a:extLst>
              <a:ext uri="{FF2B5EF4-FFF2-40B4-BE49-F238E27FC236}">
                <a16:creationId xmlns:a16="http://schemas.microsoft.com/office/drawing/2014/main" id="{AFE2E1B3-3A75-298B-4DB3-6AFF6341F1AE}"/>
              </a:ext>
            </a:extLst>
          </p:cNvPr>
          <p:cNvSpPr txBox="1"/>
          <p:nvPr/>
        </p:nvSpPr>
        <p:spPr>
          <a:xfrm>
            <a:off x="10109398" y="2161665"/>
            <a:ext cx="3252964" cy="1077218"/>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Built with T1D lived (over 4 decades) and loved (parent of a child with over 5 years) experience</a:t>
            </a:r>
          </a:p>
        </p:txBody>
      </p:sp>
      <p:pic>
        <p:nvPicPr>
          <p:cNvPr id="119" name="Graphic 118" descr="Female Profile with solid fill">
            <a:extLst>
              <a:ext uri="{FF2B5EF4-FFF2-40B4-BE49-F238E27FC236}">
                <a16:creationId xmlns:a16="http://schemas.microsoft.com/office/drawing/2014/main" id="{87951656-B7D1-C36A-1900-0197F2C6E80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3157937" y="2076111"/>
            <a:ext cx="914400" cy="914400"/>
          </a:xfrm>
          <a:prstGeom prst="rect">
            <a:avLst/>
          </a:prstGeom>
        </p:spPr>
      </p:pic>
      <p:pic>
        <p:nvPicPr>
          <p:cNvPr id="121" name="Graphic 120" descr="Male profile with solid fill">
            <a:extLst>
              <a:ext uri="{FF2B5EF4-FFF2-40B4-BE49-F238E27FC236}">
                <a16:creationId xmlns:a16="http://schemas.microsoft.com/office/drawing/2014/main" id="{3AA748A6-7811-9908-F1AA-AB16F641E54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401604" y="2098341"/>
            <a:ext cx="914400" cy="914400"/>
          </a:xfrm>
          <a:prstGeom prst="rect">
            <a:avLst/>
          </a:prstGeom>
        </p:spPr>
      </p:pic>
      <p:pic>
        <p:nvPicPr>
          <p:cNvPr id="123" name="Graphic 122" descr="Chevron arrows with solid fill">
            <a:extLst>
              <a:ext uri="{FF2B5EF4-FFF2-40B4-BE49-F238E27FC236}">
                <a16:creationId xmlns:a16="http://schemas.microsoft.com/office/drawing/2014/main" id="{D92CEF48-8A5C-E63A-84F8-0460F1111467}"/>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5754328" y="5937859"/>
            <a:ext cx="1869708" cy="1255991"/>
          </a:xfrm>
          <a:prstGeom prst="rect">
            <a:avLst/>
          </a:prstGeom>
        </p:spPr>
      </p:pic>
      <p:sp>
        <p:nvSpPr>
          <p:cNvPr id="2073" name="Rectangle: Rounded Corners 2072">
            <a:extLst>
              <a:ext uri="{FF2B5EF4-FFF2-40B4-BE49-F238E27FC236}">
                <a16:creationId xmlns:a16="http://schemas.microsoft.com/office/drawing/2014/main" id="{A05281F9-F48D-911C-0353-3DC6B8EC94B1}"/>
              </a:ext>
            </a:extLst>
          </p:cNvPr>
          <p:cNvSpPr/>
          <p:nvPr/>
        </p:nvSpPr>
        <p:spPr>
          <a:xfrm>
            <a:off x="194899" y="10688341"/>
            <a:ext cx="21185362" cy="823560"/>
          </a:xfrm>
          <a:prstGeom prst="round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TextBox 2073">
            <a:extLst>
              <a:ext uri="{FF2B5EF4-FFF2-40B4-BE49-F238E27FC236}">
                <a16:creationId xmlns:a16="http://schemas.microsoft.com/office/drawing/2014/main" id="{5E763E48-9E8B-7E22-EC5E-01A5B69CC2E4}"/>
              </a:ext>
            </a:extLst>
          </p:cNvPr>
          <p:cNvSpPr txBox="1"/>
          <p:nvPr/>
        </p:nvSpPr>
        <p:spPr>
          <a:xfrm>
            <a:off x="1250959" y="10809040"/>
            <a:ext cx="19073242"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Stigma extends beyond clinics into peer and tech support spaces. Patients and caregiver inputs are instrumental to make the AI Chatbot relatable, prioritize anonymity, plain language, and strict boundaries on the tool functionalities. We will continue future testing and refining the tool with user inputs (patients, caregivers and healthcare) and interpret emerging themes. </a:t>
            </a:r>
            <a:endParaRPr lang="en-IN" dirty="0">
              <a:solidFill>
                <a:schemeClr val="bg1"/>
              </a:solidFill>
              <a:latin typeface="Arial" panose="020B0604020202020204" pitchFamily="34" charset="0"/>
              <a:cs typeface="Arial" panose="020B0604020202020204" pitchFamily="34" charset="0"/>
            </a:endParaRPr>
          </a:p>
        </p:txBody>
      </p:sp>
      <p:sp>
        <p:nvSpPr>
          <p:cNvPr id="2075" name="Rectangle: Rounded Corners 2074">
            <a:extLst>
              <a:ext uri="{FF2B5EF4-FFF2-40B4-BE49-F238E27FC236}">
                <a16:creationId xmlns:a16="http://schemas.microsoft.com/office/drawing/2014/main" id="{26D74AC0-2DD6-5BB9-964A-182FEF7ABB7F}"/>
              </a:ext>
            </a:extLst>
          </p:cNvPr>
          <p:cNvSpPr/>
          <p:nvPr/>
        </p:nvSpPr>
        <p:spPr>
          <a:xfrm>
            <a:off x="9402716" y="10286452"/>
            <a:ext cx="2769728" cy="498026"/>
          </a:xfrm>
          <a:prstGeom prst="roundRect">
            <a:avLst/>
          </a:prstGeom>
          <a:solidFill>
            <a:srgbClr val="F368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dirty="0">
                <a:latin typeface="Arial" panose="020B0604020202020204" pitchFamily="34" charset="0"/>
                <a:cs typeface="Arial" panose="020B0604020202020204" pitchFamily="34" charset="0"/>
              </a:rPr>
              <a:t>Key Takeaway</a:t>
            </a:r>
          </a:p>
        </p:txBody>
      </p:sp>
      <p:sp>
        <p:nvSpPr>
          <p:cNvPr id="2076" name="TextBox 2075">
            <a:extLst>
              <a:ext uri="{FF2B5EF4-FFF2-40B4-BE49-F238E27FC236}">
                <a16:creationId xmlns:a16="http://schemas.microsoft.com/office/drawing/2014/main" id="{F37E7FEA-F137-8AAC-C0BA-255E0CF2EA7A}"/>
              </a:ext>
            </a:extLst>
          </p:cNvPr>
          <p:cNvSpPr txBox="1"/>
          <p:nvPr/>
        </p:nvSpPr>
        <p:spPr>
          <a:xfrm>
            <a:off x="7353386" y="11529366"/>
            <a:ext cx="7486875"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Acknowledgments: </a:t>
            </a:r>
            <a:r>
              <a:rPr lang="en-US" sz="1200" dirty="0">
                <a:latin typeface="Arial" panose="020B0604020202020204" pitchFamily="34" charset="0"/>
                <a:cs typeface="Arial" panose="020B0604020202020204" pitchFamily="34" charset="0"/>
              </a:rPr>
              <a:t>We acknowledge all patients and caregivers who participated in the co-design sessions, members of the DAC research-to-action fellowship group, Linxi </a:t>
            </a:r>
            <a:r>
              <a:rPr lang="en-US" sz="1200" dirty="0" err="1">
                <a:latin typeface="Arial" panose="020B0604020202020204" pitchFamily="34" charset="0"/>
                <a:cs typeface="Arial" panose="020B0604020202020204" pitchFamily="34" charset="0"/>
              </a:rPr>
              <a:t>Mytkolli</a:t>
            </a:r>
            <a:r>
              <a:rPr lang="en-US" sz="1200" dirty="0">
                <a:latin typeface="Arial" panose="020B0604020202020204" pitchFamily="34" charset="0"/>
                <a:cs typeface="Arial" panose="020B0604020202020204" pitchFamily="34" charset="0"/>
              </a:rPr>
              <a:t>, Patient Engagement Director, DAC, and Marissa Town, Clinical Director, </a:t>
            </a:r>
            <a:r>
              <a:rPr lang="en-US" sz="1200" dirty="0" err="1">
                <a:latin typeface="Arial" panose="020B0604020202020204" pitchFamily="34" charset="0"/>
                <a:cs typeface="Arial" panose="020B0604020202020204" pitchFamily="34" charset="0"/>
              </a:rPr>
              <a:t>CwD</a:t>
            </a:r>
            <a:r>
              <a:rPr lang="en-US" sz="1200" dirty="0">
                <a:latin typeface="Arial" panose="020B0604020202020204" pitchFamily="34" charset="0"/>
                <a:cs typeface="Arial" panose="020B0604020202020204" pitchFamily="34" charset="0"/>
              </a:rPr>
              <a:t>, for their support of this project. </a:t>
            </a:r>
            <a:endParaRPr lang="en-US" sz="1400" dirty="0">
              <a:latin typeface="Arial" panose="020B0604020202020204" pitchFamily="34" charset="0"/>
              <a:cs typeface="Arial" panose="020B0604020202020204" pitchFamily="34" charset="0"/>
            </a:endParaRPr>
          </a:p>
        </p:txBody>
      </p:sp>
      <p:sp>
        <p:nvSpPr>
          <p:cNvPr id="2080" name="TextBox 2079">
            <a:extLst>
              <a:ext uri="{FF2B5EF4-FFF2-40B4-BE49-F238E27FC236}">
                <a16:creationId xmlns:a16="http://schemas.microsoft.com/office/drawing/2014/main" id="{6AFBF15B-A3D7-2DFF-71BF-FC329D872365}"/>
              </a:ext>
            </a:extLst>
          </p:cNvPr>
          <p:cNvSpPr txBox="1"/>
          <p:nvPr/>
        </p:nvSpPr>
        <p:spPr>
          <a:xfrm rot="5400000">
            <a:off x="20924849" y="442250"/>
            <a:ext cx="910827" cy="307777"/>
          </a:xfrm>
          <a:prstGeom prst="rect">
            <a:avLst/>
          </a:prstGeom>
          <a:noFill/>
        </p:spPr>
        <p:txBody>
          <a:bodyPr wrap="none" rtlCol="0">
            <a:spAutoFit/>
          </a:bodyPr>
          <a:lstStyle/>
          <a:p>
            <a:r>
              <a:rPr lang="en-US" sz="1400" b="1" dirty="0">
                <a:solidFill>
                  <a:schemeClr val="bg1"/>
                </a:solidFill>
                <a:latin typeface="Arial" panose="020B0604020202020204" pitchFamily="34" charset="0"/>
                <a:cs typeface="Arial" panose="020B0604020202020204" pitchFamily="34" charset="0"/>
              </a:rPr>
              <a:t>Scan Me</a:t>
            </a:r>
          </a:p>
        </p:txBody>
      </p:sp>
      <p:grpSp>
        <p:nvGrpSpPr>
          <p:cNvPr id="19" name="Group 18">
            <a:extLst>
              <a:ext uri="{FF2B5EF4-FFF2-40B4-BE49-F238E27FC236}">
                <a16:creationId xmlns:a16="http://schemas.microsoft.com/office/drawing/2014/main" id="{89028F75-68D5-FBCE-F7CA-BC97A1AA5330}"/>
              </a:ext>
            </a:extLst>
          </p:cNvPr>
          <p:cNvGrpSpPr/>
          <p:nvPr/>
        </p:nvGrpSpPr>
        <p:grpSpPr>
          <a:xfrm>
            <a:off x="17716566" y="5215745"/>
            <a:ext cx="3727897" cy="2749992"/>
            <a:chOff x="17267390" y="5197751"/>
            <a:chExt cx="3727897" cy="2749992"/>
          </a:xfrm>
        </p:grpSpPr>
        <p:sp>
          <p:nvSpPr>
            <p:cNvPr id="2051" name="Rectangle: Rounded Corners 2050">
              <a:extLst>
                <a:ext uri="{FF2B5EF4-FFF2-40B4-BE49-F238E27FC236}">
                  <a16:creationId xmlns:a16="http://schemas.microsoft.com/office/drawing/2014/main" id="{9169DFA9-97F5-69EC-F00B-85329D9F4E2B}"/>
                </a:ext>
              </a:extLst>
            </p:cNvPr>
            <p:cNvSpPr/>
            <p:nvPr/>
          </p:nvSpPr>
          <p:spPr>
            <a:xfrm>
              <a:off x="17361112" y="5197751"/>
              <a:ext cx="3554822" cy="2736000"/>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Arial" panose="020B0604020202020204" pitchFamily="34" charset="0"/>
                <a:cs typeface="Arial" panose="020B0604020202020204" pitchFamily="34" charset="0"/>
              </a:endParaRPr>
            </a:p>
          </p:txBody>
        </p:sp>
        <p:sp>
          <p:nvSpPr>
            <p:cNvPr id="2052" name="Rectangle 2051">
              <a:extLst>
                <a:ext uri="{FF2B5EF4-FFF2-40B4-BE49-F238E27FC236}">
                  <a16:creationId xmlns:a16="http://schemas.microsoft.com/office/drawing/2014/main" id="{03AF9494-C53D-9C71-ADBE-16D587928660}"/>
                </a:ext>
              </a:extLst>
            </p:cNvPr>
            <p:cNvSpPr/>
            <p:nvPr/>
          </p:nvSpPr>
          <p:spPr>
            <a:xfrm>
              <a:off x="17369399" y="7147551"/>
              <a:ext cx="3554823" cy="800192"/>
            </a:xfrm>
            <a:prstGeom prst="rect">
              <a:avLst/>
            </a:prstGeom>
            <a:solidFill>
              <a:srgbClr val="0F9ED5">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2053" name="Picture 2052">
              <a:extLst>
                <a:ext uri="{FF2B5EF4-FFF2-40B4-BE49-F238E27FC236}">
                  <a16:creationId xmlns:a16="http://schemas.microsoft.com/office/drawing/2014/main" id="{5EC01581-A348-B9DA-DA78-616FF11EF5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28733" y="5847415"/>
              <a:ext cx="1329209" cy="1276617"/>
            </a:xfrm>
            <a:prstGeom prst="rect">
              <a:avLst/>
            </a:prstGeom>
          </p:spPr>
        </p:pic>
        <p:sp>
          <p:nvSpPr>
            <p:cNvPr id="2054" name="TextBox 2053">
              <a:extLst>
                <a:ext uri="{FF2B5EF4-FFF2-40B4-BE49-F238E27FC236}">
                  <a16:creationId xmlns:a16="http://schemas.microsoft.com/office/drawing/2014/main" id="{527F753E-4C0A-BD51-D694-B025B44B613D}"/>
                </a:ext>
              </a:extLst>
            </p:cNvPr>
            <p:cNvSpPr txBox="1"/>
            <p:nvPr/>
          </p:nvSpPr>
          <p:spPr>
            <a:xfrm>
              <a:off x="17554100" y="5304645"/>
              <a:ext cx="3197066" cy="196506"/>
            </a:xfrm>
            <a:prstGeom prst="rect">
              <a:avLst/>
            </a:prstGeom>
            <a:noFill/>
          </p:spPr>
          <p:txBody>
            <a:bodyPr wrap="square">
              <a:spAutoFit/>
            </a:bodyPr>
            <a:lstStyle/>
            <a:p>
              <a:pPr algn="ctr"/>
              <a:r>
                <a:rPr lang="en-IN" sz="2000" b="1" dirty="0">
                  <a:solidFill>
                    <a:srgbClr val="1E7DBD"/>
                  </a:solidFill>
                  <a:latin typeface="Arial" panose="020B0604020202020204" pitchFamily="34" charset="0"/>
                  <a:cs typeface="Arial" panose="020B0604020202020204" pitchFamily="34" charset="0"/>
                </a:rPr>
                <a:t>Boosting confidence</a:t>
              </a:r>
            </a:p>
          </p:txBody>
        </p:sp>
        <p:sp>
          <p:nvSpPr>
            <p:cNvPr id="2055" name="TextBox 2054">
              <a:extLst>
                <a:ext uri="{FF2B5EF4-FFF2-40B4-BE49-F238E27FC236}">
                  <a16:creationId xmlns:a16="http://schemas.microsoft.com/office/drawing/2014/main" id="{6B79B052-E4A3-7564-503D-266DB0F7498B}"/>
                </a:ext>
              </a:extLst>
            </p:cNvPr>
            <p:cNvSpPr txBox="1"/>
            <p:nvPr/>
          </p:nvSpPr>
          <p:spPr>
            <a:xfrm>
              <a:off x="17267390" y="7201112"/>
              <a:ext cx="3727897" cy="584775"/>
            </a:xfrm>
            <a:prstGeom prst="rect">
              <a:avLst/>
            </a:prstGeom>
            <a:noFill/>
          </p:spPr>
          <p:txBody>
            <a:bodyPr wrap="square" rtlCol="0">
              <a:spAutoFit/>
            </a:bodyPr>
            <a:lstStyle>
              <a:defPPr>
                <a:defRPr lang="en-US"/>
              </a:defPPr>
              <a:lvl1pPr algn="ctr">
                <a:defRPr sz="1600">
                  <a:latin typeface="Arial" panose="020B0604020202020204" pitchFamily="34" charset="0"/>
                  <a:cs typeface="Arial" panose="020B0604020202020204" pitchFamily="34" charset="0"/>
                </a:defRPr>
              </a:lvl1pPr>
            </a:lstStyle>
            <a:p>
              <a:r>
                <a:rPr lang="en-IN" dirty="0"/>
                <a:t>Encouraging, empowering and identification of stigma-related themes</a:t>
              </a:r>
            </a:p>
          </p:txBody>
        </p:sp>
        <p:cxnSp>
          <p:nvCxnSpPr>
            <p:cNvPr id="2083" name="Straight Connector 2082">
              <a:extLst>
                <a:ext uri="{FF2B5EF4-FFF2-40B4-BE49-F238E27FC236}">
                  <a16:creationId xmlns:a16="http://schemas.microsoft.com/office/drawing/2014/main" id="{AD9C9D02-FB6E-9C43-05C5-07E7D2C67089}"/>
                </a:ext>
              </a:extLst>
            </p:cNvPr>
            <p:cNvCxnSpPr>
              <a:cxnSpLocks/>
            </p:cNvCxnSpPr>
            <p:nvPr/>
          </p:nvCxnSpPr>
          <p:spPr>
            <a:xfrm>
              <a:off x="18002789" y="5686257"/>
              <a:ext cx="2271467" cy="0"/>
            </a:xfrm>
            <a:prstGeom prst="line">
              <a:avLst/>
            </a:prstGeom>
          </p:spPr>
          <p:style>
            <a:lnRef idx="2">
              <a:schemeClr val="accent2"/>
            </a:lnRef>
            <a:fillRef idx="0">
              <a:schemeClr val="accent2"/>
            </a:fillRef>
            <a:effectRef idx="1">
              <a:schemeClr val="accent2"/>
            </a:effectRef>
            <a:fontRef idx="minor">
              <a:schemeClr val="tx1"/>
            </a:fontRef>
          </p:style>
        </p:cxnSp>
      </p:grpSp>
      <p:grpSp>
        <p:nvGrpSpPr>
          <p:cNvPr id="18" name="Group 17">
            <a:extLst>
              <a:ext uri="{FF2B5EF4-FFF2-40B4-BE49-F238E27FC236}">
                <a16:creationId xmlns:a16="http://schemas.microsoft.com/office/drawing/2014/main" id="{4D3D5824-2AC6-6C8E-FAC5-1C0A012D91A3}"/>
              </a:ext>
            </a:extLst>
          </p:cNvPr>
          <p:cNvGrpSpPr/>
          <p:nvPr/>
        </p:nvGrpSpPr>
        <p:grpSpPr>
          <a:xfrm>
            <a:off x="17527997" y="2439009"/>
            <a:ext cx="4206743" cy="2734806"/>
            <a:chOff x="17078821" y="2406925"/>
            <a:chExt cx="4206743" cy="2734806"/>
          </a:xfrm>
        </p:grpSpPr>
        <p:sp>
          <p:nvSpPr>
            <p:cNvPr id="125" name="Rectangle: Rounded Corners 124">
              <a:extLst>
                <a:ext uri="{FF2B5EF4-FFF2-40B4-BE49-F238E27FC236}">
                  <a16:creationId xmlns:a16="http://schemas.microsoft.com/office/drawing/2014/main" id="{F957F837-E5DD-E106-1C9D-096A1A42F9D2}"/>
                </a:ext>
              </a:extLst>
            </p:cNvPr>
            <p:cNvSpPr/>
            <p:nvPr/>
          </p:nvSpPr>
          <p:spPr>
            <a:xfrm>
              <a:off x="17292261" y="2406925"/>
              <a:ext cx="3607090" cy="2734806"/>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Arial" panose="020B0604020202020204" pitchFamily="34" charset="0"/>
                <a:cs typeface="Arial" panose="020B0604020202020204" pitchFamily="34" charset="0"/>
              </a:endParaRPr>
            </a:p>
          </p:txBody>
        </p:sp>
        <p:pic>
          <p:nvPicPr>
            <p:cNvPr id="126" name="Graphic 125" descr="Two speech bubbles">
              <a:extLst>
                <a:ext uri="{FF2B5EF4-FFF2-40B4-BE49-F238E27FC236}">
                  <a16:creationId xmlns:a16="http://schemas.microsoft.com/office/drawing/2014/main" id="{89D74F14-E3CC-5EC6-E687-69502AB60B8C}"/>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7645648" y="2458795"/>
              <a:ext cx="2900313" cy="2391852"/>
            </a:xfrm>
            <a:prstGeom prst="rect">
              <a:avLst/>
            </a:prstGeom>
          </p:spPr>
        </p:pic>
        <p:sp>
          <p:nvSpPr>
            <p:cNvPr id="127" name="TextBox 126">
              <a:extLst>
                <a:ext uri="{FF2B5EF4-FFF2-40B4-BE49-F238E27FC236}">
                  <a16:creationId xmlns:a16="http://schemas.microsoft.com/office/drawing/2014/main" id="{93890BDC-A8D7-7766-8BA2-1969238C2D11}"/>
                </a:ext>
              </a:extLst>
            </p:cNvPr>
            <p:cNvSpPr txBox="1"/>
            <p:nvPr/>
          </p:nvSpPr>
          <p:spPr>
            <a:xfrm>
              <a:off x="17078821" y="4453816"/>
              <a:ext cx="4206743" cy="541592"/>
            </a:xfrm>
            <a:prstGeom prst="rect">
              <a:avLst/>
            </a:prstGeom>
            <a:noFill/>
          </p:spPr>
          <p:txBody>
            <a:bodyPr wrap="square" rtlCol="0">
              <a:spAutoFit/>
            </a:bodyPr>
            <a:lstStyle/>
            <a:p>
              <a:pPr algn="ctr"/>
              <a:r>
                <a:rPr lang="en-IN" sz="1600" dirty="0">
                  <a:latin typeface="Arial" panose="020B0604020202020204" pitchFamily="34" charset="0"/>
                  <a:cs typeface="Arial" panose="020B0604020202020204" pitchFamily="34" charset="0"/>
                </a:rPr>
                <a:t>Non-judgmental and confidential </a:t>
              </a:r>
            </a:p>
            <a:p>
              <a:pPr algn="ctr"/>
              <a:r>
                <a:rPr lang="en-IN" sz="1600" dirty="0">
                  <a:latin typeface="Arial" panose="020B0604020202020204" pitchFamily="34" charset="0"/>
                  <a:cs typeface="Arial" panose="020B0604020202020204" pitchFamily="34" charset="0"/>
                </a:rPr>
                <a:t>conversations</a:t>
              </a:r>
            </a:p>
          </p:txBody>
        </p:sp>
        <p:sp>
          <p:nvSpPr>
            <p:cNvPr id="2048" name="TextBox 2047">
              <a:extLst>
                <a:ext uri="{FF2B5EF4-FFF2-40B4-BE49-F238E27FC236}">
                  <a16:creationId xmlns:a16="http://schemas.microsoft.com/office/drawing/2014/main" id="{835878C6-9F3B-8813-2D9B-6E37294028A2}"/>
                </a:ext>
              </a:extLst>
            </p:cNvPr>
            <p:cNvSpPr txBox="1"/>
            <p:nvPr/>
          </p:nvSpPr>
          <p:spPr>
            <a:xfrm>
              <a:off x="17287409" y="2536644"/>
              <a:ext cx="3660370" cy="370564"/>
            </a:xfrm>
            <a:prstGeom prst="rect">
              <a:avLst/>
            </a:prstGeom>
            <a:noFill/>
          </p:spPr>
          <p:txBody>
            <a:bodyPr wrap="square">
              <a:spAutoFit/>
            </a:bodyPr>
            <a:lstStyle/>
            <a:p>
              <a:pPr algn="ctr"/>
              <a:r>
                <a:rPr lang="en-IN" sz="2000" b="1" dirty="0">
                  <a:solidFill>
                    <a:srgbClr val="1E7DBD"/>
                  </a:solidFill>
                  <a:latin typeface="Arial" panose="020B0604020202020204" pitchFamily="34" charset="0"/>
                  <a:cs typeface="Arial" panose="020B0604020202020204" pitchFamily="34" charset="0"/>
                </a:rPr>
                <a:t>Empathetic Support</a:t>
              </a:r>
            </a:p>
          </p:txBody>
        </p:sp>
        <p:sp>
          <p:nvSpPr>
            <p:cNvPr id="2056" name="Rectangle 2055">
              <a:extLst>
                <a:ext uri="{FF2B5EF4-FFF2-40B4-BE49-F238E27FC236}">
                  <a16:creationId xmlns:a16="http://schemas.microsoft.com/office/drawing/2014/main" id="{4D8A6698-C9DA-FDD0-9C90-C27436150663}"/>
                </a:ext>
              </a:extLst>
            </p:cNvPr>
            <p:cNvSpPr/>
            <p:nvPr/>
          </p:nvSpPr>
          <p:spPr>
            <a:xfrm>
              <a:off x="17312125" y="4385244"/>
              <a:ext cx="3615377" cy="749970"/>
            </a:xfrm>
            <a:prstGeom prst="rect">
              <a:avLst/>
            </a:prstGeom>
            <a:solidFill>
              <a:srgbClr val="0F9ED5">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dirty="0">
                <a:latin typeface="Arial" panose="020B0604020202020204" pitchFamily="34" charset="0"/>
                <a:cs typeface="Arial" panose="020B0604020202020204" pitchFamily="34" charset="0"/>
              </a:endParaRPr>
            </a:p>
          </p:txBody>
        </p:sp>
        <p:cxnSp>
          <p:nvCxnSpPr>
            <p:cNvPr id="2082" name="Straight Connector 2081">
              <a:extLst>
                <a:ext uri="{FF2B5EF4-FFF2-40B4-BE49-F238E27FC236}">
                  <a16:creationId xmlns:a16="http://schemas.microsoft.com/office/drawing/2014/main" id="{53FFF0EA-D059-6026-A84E-7A00C90CE464}"/>
                </a:ext>
              </a:extLst>
            </p:cNvPr>
            <p:cNvCxnSpPr>
              <a:cxnSpLocks/>
            </p:cNvCxnSpPr>
            <p:nvPr/>
          </p:nvCxnSpPr>
          <p:spPr>
            <a:xfrm>
              <a:off x="17961429" y="2907208"/>
              <a:ext cx="227146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84" name="Straight Connector 2083">
              <a:extLst>
                <a:ext uri="{FF2B5EF4-FFF2-40B4-BE49-F238E27FC236}">
                  <a16:creationId xmlns:a16="http://schemas.microsoft.com/office/drawing/2014/main" id="{42B89B8A-F6A6-B34F-BAE3-BC4BFECDFE00}"/>
                </a:ext>
              </a:extLst>
            </p:cNvPr>
            <p:cNvCxnSpPr>
              <a:cxnSpLocks/>
            </p:cNvCxnSpPr>
            <p:nvPr/>
          </p:nvCxnSpPr>
          <p:spPr>
            <a:xfrm>
              <a:off x="17945100" y="2907208"/>
              <a:ext cx="2271467" cy="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3" name="Picture 2">
            <a:extLst>
              <a:ext uri="{FF2B5EF4-FFF2-40B4-BE49-F238E27FC236}">
                <a16:creationId xmlns:a16="http://schemas.microsoft.com/office/drawing/2014/main" id="{1A64C0CE-D855-2B7E-45E4-8911B4856064}"/>
              </a:ext>
            </a:extLst>
          </p:cNvPr>
          <p:cNvPicPr>
            <a:picLocks noChangeAspect="1"/>
          </p:cNvPicPr>
          <p:nvPr/>
        </p:nvPicPr>
        <p:blipFill>
          <a:blip r:embed="rId15">
            <a:extLst>
              <a:ext uri="{28A0092B-C50C-407E-A947-70E740481C1C}">
                <a14:useLocalDpi xmlns:a14="http://schemas.microsoft.com/office/drawing/2010/main" val="0"/>
              </a:ext>
            </a:extLst>
          </a:blip>
          <a:srcRect l="7436" r="6929" b="24456"/>
          <a:stretch>
            <a:fillRect/>
          </a:stretch>
        </p:blipFill>
        <p:spPr>
          <a:xfrm>
            <a:off x="20048403" y="15804"/>
            <a:ext cx="1097260" cy="1080000"/>
          </a:xfrm>
          <a:prstGeom prst="rect">
            <a:avLst/>
          </a:prstGeom>
        </p:spPr>
      </p:pic>
      <p:pic>
        <p:nvPicPr>
          <p:cNvPr id="10" name="Picture 9">
            <a:extLst>
              <a:ext uri="{FF2B5EF4-FFF2-40B4-BE49-F238E27FC236}">
                <a16:creationId xmlns:a16="http://schemas.microsoft.com/office/drawing/2014/main" id="{1F59F445-BA3A-4305-A8BC-B14AD477E4B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492685" y="11753435"/>
            <a:ext cx="3087829" cy="228172"/>
          </a:xfrm>
          <a:prstGeom prst="rect">
            <a:avLst/>
          </a:prstGeom>
        </p:spPr>
      </p:pic>
      <p:pic>
        <p:nvPicPr>
          <p:cNvPr id="12" name="Picture 11">
            <a:extLst>
              <a:ext uri="{FF2B5EF4-FFF2-40B4-BE49-F238E27FC236}">
                <a16:creationId xmlns:a16="http://schemas.microsoft.com/office/drawing/2014/main" id="{09A85D32-09FA-81C1-B716-1E88E4DEF26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865685" y="11553306"/>
            <a:ext cx="1232546" cy="599617"/>
          </a:xfrm>
          <a:prstGeom prst="rect">
            <a:avLst/>
          </a:prstGeom>
        </p:spPr>
      </p:pic>
      <p:sp>
        <p:nvSpPr>
          <p:cNvPr id="24" name="TextBox 23">
            <a:extLst>
              <a:ext uri="{FF2B5EF4-FFF2-40B4-BE49-F238E27FC236}">
                <a16:creationId xmlns:a16="http://schemas.microsoft.com/office/drawing/2014/main" id="{9AEB068A-5428-92F0-26C6-866F106F06F4}"/>
              </a:ext>
            </a:extLst>
          </p:cNvPr>
          <p:cNvSpPr txBox="1"/>
          <p:nvPr/>
        </p:nvSpPr>
        <p:spPr>
          <a:xfrm>
            <a:off x="195330" y="11545545"/>
            <a:ext cx="5389731"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Abbreviations: </a:t>
            </a:r>
            <a:r>
              <a:rPr lang="en-US" sz="1200" dirty="0">
                <a:latin typeface="Arial" panose="020B0604020202020204" pitchFamily="34" charset="0"/>
                <a:cs typeface="Arial" panose="020B0604020202020204" pitchFamily="34" charset="0"/>
              </a:rPr>
              <a:t>AID, Automated Insulin Delivery; CGM, Continuous Glucose Monitoring; DAC, Diabetes Action Canada; DIY, Do-It-Yourself; T1D, Type 1 Diabetes</a:t>
            </a:r>
            <a:endParaRPr lang="en-US" sz="1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DB0FC36-F02A-8961-AB09-AC29A3694C1E}"/>
              </a:ext>
            </a:extLst>
          </p:cNvPr>
          <p:cNvSpPr txBox="1"/>
          <p:nvPr/>
        </p:nvSpPr>
        <p:spPr>
          <a:xfrm>
            <a:off x="14579106" y="529768"/>
            <a:ext cx="4857443" cy="461665"/>
          </a:xfrm>
          <a:prstGeom prst="rect">
            <a:avLst/>
          </a:prstGeom>
          <a:noFill/>
        </p:spPr>
        <p:txBody>
          <a:bodyPr wrap="square" rtlCol="0">
            <a:spAutoFit/>
          </a:bodyPr>
          <a:lstStyle/>
          <a:p>
            <a:r>
              <a:rPr lang="en-US" sz="1200" baseline="30000" dirty="0">
                <a:solidFill>
                  <a:schemeClr val="bg1"/>
                </a:solidFill>
                <a:latin typeface="Arial" panose="020B0604020202020204" pitchFamily="34" charset="0"/>
                <a:ea typeface="Arial" panose="020B0604020202020204" pitchFamily="34" charset="0"/>
                <a:cs typeface="Arial" panose="020B0604020202020204" pitchFamily="34" charset="0"/>
              </a:rPr>
              <a:t>1</a:t>
            </a:r>
            <a:r>
              <a:rPr lang="en-US" sz="1200" dirty="0">
                <a:solidFill>
                  <a:schemeClr val="bg1"/>
                </a:solidFill>
                <a:latin typeface="Arial" panose="020B0604020202020204" pitchFamily="34" charset="0"/>
                <a:ea typeface="Arial" panose="020B0604020202020204" pitchFamily="34" charset="0"/>
                <a:cs typeface="Arial" panose="020B0604020202020204" pitchFamily="34" charset="0"/>
              </a:rPr>
              <a:t>Research to Action Fellow, Diabetes Action Canada, Toronto; </a:t>
            </a:r>
            <a:br>
              <a:rPr lang="en-US" sz="1200" dirty="0">
                <a:solidFill>
                  <a:schemeClr val="bg1"/>
                </a:solidFill>
                <a:latin typeface="Arial" panose="020B0604020202020204" pitchFamily="34" charset="0"/>
                <a:ea typeface="Arial" panose="020B0604020202020204" pitchFamily="34" charset="0"/>
                <a:cs typeface="Arial" panose="020B0604020202020204" pitchFamily="34" charset="0"/>
              </a:rPr>
            </a:br>
            <a:r>
              <a:rPr lang="en-US" sz="1200" baseline="30000" dirty="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1200" dirty="0">
                <a:solidFill>
                  <a:schemeClr val="bg1"/>
                </a:solidFill>
                <a:latin typeface="Arial" panose="020B0604020202020204" pitchFamily="34" charset="0"/>
                <a:ea typeface="Arial" panose="020B0604020202020204" pitchFamily="34" charset="0"/>
                <a:cs typeface="Arial" panose="020B0604020202020204" pitchFamily="34" charset="0"/>
              </a:rPr>
              <a:t>SciVoc Consulting Inc., Toronto, Canada</a:t>
            </a:r>
            <a:endParaRPr lang="en-IN" sz="1200" dirty="0"/>
          </a:p>
        </p:txBody>
      </p:sp>
    </p:spTree>
    <p:extLst>
      <p:ext uri="{BB962C8B-B14F-4D97-AF65-F5344CB8AC3E}">
        <p14:creationId xmlns:p14="http://schemas.microsoft.com/office/powerpoint/2010/main" val="3634811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DD2917AA27B14E89625E7EC204E90E" ma:contentTypeVersion="15" ma:contentTypeDescription="Create a new document." ma:contentTypeScope="" ma:versionID="f0f096c53bcad9a1af2d87db4f68289e">
  <xsd:schema xmlns:xsd="http://www.w3.org/2001/XMLSchema" xmlns:xs="http://www.w3.org/2001/XMLSchema" xmlns:p="http://schemas.microsoft.com/office/2006/metadata/properties" xmlns:ns2="207504af-1cd1-45ec-8c0a-b5a5bdc871ef" xmlns:ns3="b981c339-db86-4aaa-921d-ea197c4c6ba6" targetNamespace="http://schemas.microsoft.com/office/2006/metadata/properties" ma:root="true" ma:fieldsID="b3192862817ab8b40484f6aff30bcff8" ns2:_="" ns3:_="">
    <xsd:import namespace="207504af-1cd1-45ec-8c0a-b5a5bdc871ef"/>
    <xsd:import namespace="b981c339-db86-4aaa-921d-ea197c4c6b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504af-1cd1-45ec-8c0a-b5a5bdc87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69544d6-2da0-4526-8880-d783edbc722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1c339-db86-4aaa-921d-ea197c4c6ba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2d9ad5-397a-4213-90da-f1dc730f6d51}" ma:internalName="TaxCatchAll" ma:showField="CatchAllData" ma:web="b981c339-db86-4aaa-921d-ea197c4c6ba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7504af-1cd1-45ec-8c0a-b5a5bdc871ef">
      <Terms xmlns="http://schemas.microsoft.com/office/infopath/2007/PartnerControls"/>
    </lcf76f155ced4ddcb4097134ff3c332f>
    <TaxCatchAll xmlns="b981c339-db86-4aaa-921d-ea197c4c6ba6" xsi:nil="true"/>
  </documentManagement>
</p:properties>
</file>

<file path=customXml/itemProps1.xml><?xml version="1.0" encoding="utf-8"?>
<ds:datastoreItem xmlns:ds="http://schemas.openxmlformats.org/officeDocument/2006/customXml" ds:itemID="{4FF706CD-0AF8-4760-9D22-03D52B3A7D57}">
  <ds:schemaRefs>
    <ds:schemaRef ds:uri="http://schemas.microsoft.com/sharepoint/v3/contenttype/forms"/>
  </ds:schemaRefs>
</ds:datastoreItem>
</file>

<file path=customXml/itemProps2.xml><?xml version="1.0" encoding="utf-8"?>
<ds:datastoreItem xmlns:ds="http://schemas.openxmlformats.org/officeDocument/2006/customXml" ds:itemID="{00D83323-64C3-4519-B51D-C45C97C55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504af-1cd1-45ec-8c0a-b5a5bdc871ef"/>
    <ds:schemaRef ds:uri="b981c339-db86-4aaa-921d-ea197c4c6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16A3D8-3229-4B85-94CC-91A2407DADBB}">
  <ds:schemaRefs>
    <ds:schemaRef ds:uri="http://schemas.microsoft.com/office/2006/metadata/properties"/>
    <ds:schemaRef ds:uri="http://schemas.microsoft.com/office/infopath/2007/PartnerControls"/>
    <ds:schemaRef ds:uri="207504af-1cd1-45ec-8c0a-b5a5bdc871ef"/>
    <ds:schemaRef ds:uri="b981c339-db86-4aaa-921d-ea197c4c6ba6"/>
  </ds:schemaRefs>
</ds:datastoreItem>
</file>

<file path=docProps/app.xml><?xml version="1.0" encoding="utf-8"?>
<Properties xmlns="http://schemas.openxmlformats.org/officeDocument/2006/extended-properties" xmlns:vt="http://schemas.openxmlformats.org/officeDocument/2006/docPropsVTypes">
  <Template>Office Theme</Template>
  <TotalTime>2421</TotalTime>
  <Words>369</Words>
  <Application>Microsoft Office PowerPoint</Application>
  <PresentationFormat>Custom</PresentationFormat>
  <Paragraphs>33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Medical Reviewer</dc:creator>
  <cp:lastModifiedBy>Medical Reviewer</cp:lastModifiedBy>
  <cp:revision>70</cp:revision>
  <dcterms:created xsi:type="dcterms:W3CDTF">2026-02-03T12:23:09Z</dcterms:created>
  <dcterms:modified xsi:type="dcterms:W3CDTF">2026-05-30T11:51:00Z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0x0101004DDD2917AA27B14E89625E7EC204E90E</vt:lpwstr>
  </property>
</Properties>
</file>